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78" r:id="rId4"/>
    <p:sldId id="277" r:id="rId5"/>
    <p:sldId id="267" r:id="rId6"/>
    <p:sldId id="283" r:id="rId7"/>
    <p:sldId id="279" r:id="rId8"/>
    <p:sldId id="269" r:id="rId9"/>
    <p:sldId id="266" r:id="rId10"/>
    <p:sldId id="280" r:id="rId11"/>
    <p:sldId id="281" r:id="rId12"/>
    <p:sldId id="282" r:id="rId13"/>
    <p:sldId id="270" r:id="rId14"/>
    <p:sldId id="274" r:id="rId15"/>
    <p:sldId id="275" r:id="rId16"/>
    <p:sldId id="276"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B3D7"/>
    <a:srgbClr val="0070C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p:cViewPr varScale="1">
        <p:scale>
          <a:sx n="61" d="100"/>
          <a:sy n="61" d="100"/>
        </p:scale>
        <p:origin x="390" y="60"/>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5377-3D6B-9588-2537-C54F06E84A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1E986F-A34A-6E51-FC35-DB196EDC8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2C8C4-E91A-431D-8F8D-699C32412B55}"/>
              </a:ext>
            </a:extLst>
          </p:cNvPr>
          <p:cNvSpPr>
            <a:spLocks noGrp="1"/>
          </p:cNvSpPr>
          <p:nvPr>
            <p:ph type="dt" sz="half" idx="10"/>
          </p:nvPr>
        </p:nvSpPr>
        <p:spPr/>
        <p:txBody>
          <a:bodyPr/>
          <a:lstStyle/>
          <a:p>
            <a:fld id="{23573522-6EC9-40FB-8F29-6632BC1B78D9}" type="datetimeFigureOut">
              <a:rPr lang="en-US" smtClean="0"/>
              <a:t>11/18/2024</a:t>
            </a:fld>
            <a:endParaRPr lang="en-US"/>
          </a:p>
        </p:txBody>
      </p:sp>
      <p:sp>
        <p:nvSpPr>
          <p:cNvPr id="5" name="Footer Placeholder 4">
            <a:extLst>
              <a:ext uri="{FF2B5EF4-FFF2-40B4-BE49-F238E27FC236}">
                <a16:creationId xmlns:a16="http://schemas.microsoft.com/office/drawing/2014/main" id="{1DA3CD1D-E1D1-F036-86C9-7D43CA1CA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329DF-3415-3AF9-F70D-FB030DF76395}"/>
              </a:ext>
            </a:extLst>
          </p:cNvPr>
          <p:cNvSpPr>
            <a:spLocks noGrp="1"/>
          </p:cNvSpPr>
          <p:nvPr>
            <p:ph type="sldNum" sz="quarter" idx="12"/>
          </p:nvPr>
        </p:nvSpPr>
        <p:spPr/>
        <p:txBody>
          <a:bodyPr/>
          <a:lstStyle/>
          <a:p>
            <a:fld id="{EC6B0E99-CADD-481B-A56B-17341DE3F040}" type="slidenum">
              <a:rPr lang="en-US" smtClean="0"/>
              <a:t>‹#›</a:t>
            </a:fld>
            <a:endParaRPr lang="en-US"/>
          </a:p>
        </p:txBody>
      </p:sp>
    </p:spTree>
    <p:extLst>
      <p:ext uri="{BB962C8B-B14F-4D97-AF65-F5344CB8AC3E}">
        <p14:creationId xmlns:p14="http://schemas.microsoft.com/office/powerpoint/2010/main" val="311372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5D9-B738-AE51-2961-F30A61068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25E230-E95A-AD9E-5225-335B62CAFB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2A245-05C2-7C27-83F8-0EA3CDE9ACBB}"/>
              </a:ext>
            </a:extLst>
          </p:cNvPr>
          <p:cNvSpPr>
            <a:spLocks noGrp="1"/>
          </p:cNvSpPr>
          <p:nvPr>
            <p:ph type="dt" sz="half" idx="10"/>
          </p:nvPr>
        </p:nvSpPr>
        <p:spPr/>
        <p:txBody>
          <a:bodyPr/>
          <a:lstStyle/>
          <a:p>
            <a:fld id="{23573522-6EC9-40FB-8F29-6632BC1B78D9}" type="datetimeFigureOut">
              <a:rPr lang="en-US" smtClean="0"/>
              <a:t>11/18/2024</a:t>
            </a:fld>
            <a:endParaRPr lang="en-US"/>
          </a:p>
        </p:txBody>
      </p:sp>
      <p:sp>
        <p:nvSpPr>
          <p:cNvPr id="5" name="Footer Placeholder 4">
            <a:extLst>
              <a:ext uri="{FF2B5EF4-FFF2-40B4-BE49-F238E27FC236}">
                <a16:creationId xmlns:a16="http://schemas.microsoft.com/office/drawing/2014/main" id="{18289BFD-DD33-23D6-B810-AA0E4E38D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4176E-874F-7041-FF03-0684CB6ED073}"/>
              </a:ext>
            </a:extLst>
          </p:cNvPr>
          <p:cNvSpPr>
            <a:spLocks noGrp="1"/>
          </p:cNvSpPr>
          <p:nvPr>
            <p:ph type="sldNum" sz="quarter" idx="12"/>
          </p:nvPr>
        </p:nvSpPr>
        <p:spPr/>
        <p:txBody>
          <a:bodyPr/>
          <a:lstStyle/>
          <a:p>
            <a:fld id="{EC6B0E99-CADD-481B-A56B-17341DE3F040}" type="slidenum">
              <a:rPr lang="en-US" smtClean="0"/>
              <a:t>‹#›</a:t>
            </a:fld>
            <a:endParaRPr lang="en-US"/>
          </a:p>
        </p:txBody>
      </p:sp>
    </p:spTree>
    <p:extLst>
      <p:ext uri="{BB962C8B-B14F-4D97-AF65-F5344CB8AC3E}">
        <p14:creationId xmlns:p14="http://schemas.microsoft.com/office/powerpoint/2010/main" val="390837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A4CE9-722D-E384-B3FB-787A9FE735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063C38-E4BC-976C-90D0-162BCE3BA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C5211-2692-D283-40DC-40C9F98ECC7F}"/>
              </a:ext>
            </a:extLst>
          </p:cNvPr>
          <p:cNvSpPr>
            <a:spLocks noGrp="1"/>
          </p:cNvSpPr>
          <p:nvPr>
            <p:ph type="dt" sz="half" idx="10"/>
          </p:nvPr>
        </p:nvSpPr>
        <p:spPr/>
        <p:txBody>
          <a:bodyPr/>
          <a:lstStyle/>
          <a:p>
            <a:fld id="{23573522-6EC9-40FB-8F29-6632BC1B78D9}" type="datetimeFigureOut">
              <a:rPr lang="en-US" smtClean="0"/>
              <a:t>11/18/2024</a:t>
            </a:fld>
            <a:endParaRPr lang="en-US"/>
          </a:p>
        </p:txBody>
      </p:sp>
      <p:sp>
        <p:nvSpPr>
          <p:cNvPr id="5" name="Footer Placeholder 4">
            <a:extLst>
              <a:ext uri="{FF2B5EF4-FFF2-40B4-BE49-F238E27FC236}">
                <a16:creationId xmlns:a16="http://schemas.microsoft.com/office/drawing/2014/main" id="{89EDE8B1-36E0-360C-9B4A-DA9C0AC6C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D0F7D-B3EB-1330-B5C9-02CD5CE3376F}"/>
              </a:ext>
            </a:extLst>
          </p:cNvPr>
          <p:cNvSpPr>
            <a:spLocks noGrp="1"/>
          </p:cNvSpPr>
          <p:nvPr>
            <p:ph type="sldNum" sz="quarter" idx="12"/>
          </p:nvPr>
        </p:nvSpPr>
        <p:spPr/>
        <p:txBody>
          <a:bodyPr/>
          <a:lstStyle/>
          <a:p>
            <a:fld id="{EC6B0E99-CADD-481B-A56B-17341DE3F040}" type="slidenum">
              <a:rPr lang="en-US" smtClean="0"/>
              <a:t>‹#›</a:t>
            </a:fld>
            <a:endParaRPr lang="en-US"/>
          </a:p>
        </p:txBody>
      </p:sp>
    </p:spTree>
    <p:extLst>
      <p:ext uri="{BB962C8B-B14F-4D97-AF65-F5344CB8AC3E}">
        <p14:creationId xmlns:p14="http://schemas.microsoft.com/office/powerpoint/2010/main" val="139661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8B3C-9F17-6DE2-F6C3-0165037BA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58E57-EAA0-D0B8-7181-EFEA2CF5F3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0611E-AD2C-3EBC-C95C-E0E3A56E8595}"/>
              </a:ext>
            </a:extLst>
          </p:cNvPr>
          <p:cNvSpPr>
            <a:spLocks noGrp="1"/>
          </p:cNvSpPr>
          <p:nvPr>
            <p:ph type="dt" sz="half" idx="10"/>
          </p:nvPr>
        </p:nvSpPr>
        <p:spPr/>
        <p:txBody>
          <a:bodyPr/>
          <a:lstStyle/>
          <a:p>
            <a:fld id="{23573522-6EC9-40FB-8F29-6632BC1B78D9}" type="datetimeFigureOut">
              <a:rPr lang="en-US" smtClean="0"/>
              <a:t>11/18/2024</a:t>
            </a:fld>
            <a:endParaRPr lang="en-US"/>
          </a:p>
        </p:txBody>
      </p:sp>
      <p:sp>
        <p:nvSpPr>
          <p:cNvPr id="5" name="Footer Placeholder 4">
            <a:extLst>
              <a:ext uri="{FF2B5EF4-FFF2-40B4-BE49-F238E27FC236}">
                <a16:creationId xmlns:a16="http://schemas.microsoft.com/office/drawing/2014/main" id="{5D12ACED-C2D6-FF04-9696-718C9DA59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B2BBE-4414-5D7B-B4AC-F8B2CC11B365}"/>
              </a:ext>
            </a:extLst>
          </p:cNvPr>
          <p:cNvSpPr>
            <a:spLocks noGrp="1"/>
          </p:cNvSpPr>
          <p:nvPr>
            <p:ph type="sldNum" sz="quarter" idx="12"/>
          </p:nvPr>
        </p:nvSpPr>
        <p:spPr/>
        <p:txBody>
          <a:bodyPr/>
          <a:lstStyle/>
          <a:p>
            <a:fld id="{EC6B0E99-CADD-481B-A56B-17341DE3F040}" type="slidenum">
              <a:rPr lang="en-US" smtClean="0"/>
              <a:t>‹#›</a:t>
            </a:fld>
            <a:endParaRPr lang="en-US"/>
          </a:p>
        </p:txBody>
      </p:sp>
    </p:spTree>
    <p:extLst>
      <p:ext uri="{BB962C8B-B14F-4D97-AF65-F5344CB8AC3E}">
        <p14:creationId xmlns:p14="http://schemas.microsoft.com/office/powerpoint/2010/main" val="32108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5169-D58A-2E58-83D7-CBD1E1165C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10D88E-6C13-93F5-84EE-2FD52EE0B2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5181B-2BEE-CC29-F0CC-97B21C241ABA}"/>
              </a:ext>
            </a:extLst>
          </p:cNvPr>
          <p:cNvSpPr>
            <a:spLocks noGrp="1"/>
          </p:cNvSpPr>
          <p:nvPr>
            <p:ph type="dt" sz="half" idx="10"/>
          </p:nvPr>
        </p:nvSpPr>
        <p:spPr/>
        <p:txBody>
          <a:bodyPr/>
          <a:lstStyle/>
          <a:p>
            <a:fld id="{23573522-6EC9-40FB-8F29-6632BC1B78D9}" type="datetimeFigureOut">
              <a:rPr lang="en-US" smtClean="0"/>
              <a:t>11/18/2024</a:t>
            </a:fld>
            <a:endParaRPr lang="en-US"/>
          </a:p>
        </p:txBody>
      </p:sp>
      <p:sp>
        <p:nvSpPr>
          <p:cNvPr id="5" name="Footer Placeholder 4">
            <a:extLst>
              <a:ext uri="{FF2B5EF4-FFF2-40B4-BE49-F238E27FC236}">
                <a16:creationId xmlns:a16="http://schemas.microsoft.com/office/drawing/2014/main" id="{41F88D6F-6E12-B742-5DAD-7D0A344F2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685AF-ABCA-740F-1A3C-81AA1C0ECFAF}"/>
              </a:ext>
            </a:extLst>
          </p:cNvPr>
          <p:cNvSpPr>
            <a:spLocks noGrp="1"/>
          </p:cNvSpPr>
          <p:nvPr>
            <p:ph type="sldNum" sz="quarter" idx="12"/>
          </p:nvPr>
        </p:nvSpPr>
        <p:spPr/>
        <p:txBody>
          <a:bodyPr/>
          <a:lstStyle/>
          <a:p>
            <a:fld id="{EC6B0E99-CADD-481B-A56B-17341DE3F040}" type="slidenum">
              <a:rPr lang="en-US" smtClean="0"/>
              <a:t>‹#›</a:t>
            </a:fld>
            <a:endParaRPr lang="en-US"/>
          </a:p>
        </p:txBody>
      </p:sp>
    </p:spTree>
    <p:extLst>
      <p:ext uri="{BB962C8B-B14F-4D97-AF65-F5344CB8AC3E}">
        <p14:creationId xmlns:p14="http://schemas.microsoft.com/office/powerpoint/2010/main" val="261222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31C0-350F-0EC9-FDF0-746127C58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939637-8C4C-9151-FB65-BCCC408EB9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F7030-0111-1E01-0EAF-74BD4BBF6C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BB5430-EB1F-9C44-7C2C-4BBAEA1BB016}"/>
              </a:ext>
            </a:extLst>
          </p:cNvPr>
          <p:cNvSpPr>
            <a:spLocks noGrp="1"/>
          </p:cNvSpPr>
          <p:nvPr>
            <p:ph type="dt" sz="half" idx="10"/>
          </p:nvPr>
        </p:nvSpPr>
        <p:spPr/>
        <p:txBody>
          <a:bodyPr/>
          <a:lstStyle/>
          <a:p>
            <a:fld id="{23573522-6EC9-40FB-8F29-6632BC1B78D9}" type="datetimeFigureOut">
              <a:rPr lang="en-US" smtClean="0"/>
              <a:t>11/18/2024</a:t>
            </a:fld>
            <a:endParaRPr lang="en-US"/>
          </a:p>
        </p:txBody>
      </p:sp>
      <p:sp>
        <p:nvSpPr>
          <p:cNvPr id="6" name="Footer Placeholder 5">
            <a:extLst>
              <a:ext uri="{FF2B5EF4-FFF2-40B4-BE49-F238E27FC236}">
                <a16:creationId xmlns:a16="http://schemas.microsoft.com/office/drawing/2014/main" id="{6BC0F613-16AF-35B2-1D56-B8BD65BB2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C20645-5DB0-5FF6-EBB4-494F80B77573}"/>
              </a:ext>
            </a:extLst>
          </p:cNvPr>
          <p:cNvSpPr>
            <a:spLocks noGrp="1"/>
          </p:cNvSpPr>
          <p:nvPr>
            <p:ph type="sldNum" sz="quarter" idx="12"/>
          </p:nvPr>
        </p:nvSpPr>
        <p:spPr/>
        <p:txBody>
          <a:bodyPr/>
          <a:lstStyle/>
          <a:p>
            <a:fld id="{EC6B0E99-CADD-481B-A56B-17341DE3F040}" type="slidenum">
              <a:rPr lang="en-US" smtClean="0"/>
              <a:t>‹#›</a:t>
            </a:fld>
            <a:endParaRPr lang="en-US"/>
          </a:p>
        </p:txBody>
      </p:sp>
    </p:spTree>
    <p:extLst>
      <p:ext uri="{BB962C8B-B14F-4D97-AF65-F5344CB8AC3E}">
        <p14:creationId xmlns:p14="http://schemas.microsoft.com/office/powerpoint/2010/main" val="157980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37FB-1DE4-E3AB-E773-7FF230B745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61E723-1326-58E8-E37F-88AF0C47B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D96E4-BE6E-A972-0FFB-60A44B6947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7E12A-70C6-9429-5430-2A2B49D40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68095-4F4A-8A5A-B74F-FFA03CDABD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3767F0-53A5-F832-A628-B07B6B300DAB}"/>
              </a:ext>
            </a:extLst>
          </p:cNvPr>
          <p:cNvSpPr>
            <a:spLocks noGrp="1"/>
          </p:cNvSpPr>
          <p:nvPr>
            <p:ph type="dt" sz="half" idx="10"/>
          </p:nvPr>
        </p:nvSpPr>
        <p:spPr/>
        <p:txBody>
          <a:bodyPr/>
          <a:lstStyle/>
          <a:p>
            <a:fld id="{23573522-6EC9-40FB-8F29-6632BC1B78D9}" type="datetimeFigureOut">
              <a:rPr lang="en-US" smtClean="0"/>
              <a:t>11/18/2024</a:t>
            </a:fld>
            <a:endParaRPr lang="en-US"/>
          </a:p>
        </p:txBody>
      </p:sp>
      <p:sp>
        <p:nvSpPr>
          <p:cNvPr id="8" name="Footer Placeholder 7">
            <a:extLst>
              <a:ext uri="{FF2B5EF4-FFF2-40B4-BE49-F238E27FC236}">
                <a16:creationId xmlns:a16="http://schemas.microsoft.com/office/drawing/2014/main" id="{7A2CBEC1-5BE2-E862-58D9-35B3B651C3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21D0EE-6AF1-1886-F6DE-E0AA09DB8E1C}"/>
              </a:ext>
            </a:extLst>
          </p:cNvPr>
          <p:cNvSpPr>
            <a:spLocks noGrp="1"/>
          </p:cNvSpPr>
          <p:nvPr>
            <p:ph type="sldNum" sz="quarter" idx="12"/>
          </p:nvPr>
        </p:nvSpPr>
        <p:spPr/>
        <p:txBody>
          <a:bodyPr/>
          <a:lstStyle/>
          <a:p>
            <a:fld id="{EC6B0E99-CADD-481B-A56B-17341DE3F040}" type="slidenum">
              <a:rPr lang="en-US" smtClean="0"/>
              <a:t>‹#›</a:t>
            </a:fld>
            <a:endParaRPr lang="en-US"/>
          </a:p>
        </p:txBody>
      </p:sp>
    </p:spTree>
    <p:extLst>
      <p:ext uri="{BB962C8B-B14F-4D97-AF65-F5344CB8AC3E}">
        <p14:creationId xmlns:p14="http://schemas.microsoft.com/office/powerpoint/2010/main" val="256910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A271-3BD5-699E-4E01-E65E345876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28EC9E-AC0D-89A0-CA55-AD60E739D4C5}"/>
              </a:ext>
            </a:extLst>
          </p:cNvPr>
          <p:cNvSpPr>
            <a:spLocks noGrp="1"/>
          </p:cNvSpPr>
          <p:nvPr>
            <p:ph type="dt" sz="half" idx="10"/>
          </p:nvPr>
        </p:nvSpPr>
        <p:spPr/>
        <p:txBody>
          <a:bodyPr/>
          <a:lstStyle/>
          <a:p>
            <a:fld id="{23573522-6EC9-40FB-8F29-6632BC1B78D9}" type="datetimeFigureOut">
              <a:rPr lang="en-US" smtClean="0"/>
              <a:t>11/18/2024</a:t>
            </a:fld>
            <a:endParaRPr lang="en-US"/>
          </a:p>
        </p:txBody>
      </p:sp>
      <p:sp>
        <p:nvSpPr>
          <p:cNvPr id="4" name="Footer Placeholder 3">
            <a:extLst>
              <a:ext uri="{FF2B5EF4-FFF2-40B4-BE49-F238E27FC236}">
                <a16:creationId xmlns:a16="http://schemas.microsoft.com/office/drawing/2014/main" id="{790CF903-AC51-16B2-6C5B-4F7D73DCBC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38C317-A12E-591F-3FBC-1AB9A395A6B5}"/>
              </a:ext>
            </a:extLst>
          </p:cNvPr>
          <p:cNvSpPr>
            <a:spLocks noGrp="1"/>
          </p:cNvSpPr>
          <p:nvPr>
            <p:ph type="sldNum" sz="quarter" idx="12"/>
          </p:nvPr>
        </p:nvSpPr>
        <p:spPr/>
        <p:txBody>
          <a:bodyPr/>
          <a:lstStyle/>
          <a:p>
            <a:fld id="{EC6B0E99-CADD-481B-A56B-17341DE3F040}" type="slidenum">
              <a:rPr lang="en-US" smtClean="0"/>
              <a:t>‹#›</a:t>
            </a:fld>
            <a:endParaRPr lang="en-US"/>
          </a:p>
        </p:txBody>
      </p:sp>
    </p:spTree>
    <p:extLst>
      <p:ext uri="{BB962C8B-B14F-4D97-AF65-F5344CB8AC3E}">
        <p14:creationId xmlns:p14="http://schemas.microsoft.com/office/powerpoint/2010/main" val="262297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FECD3-0A07-6641-352F-503421508D4D}"/>
              </a:ext>
            </a:extLst>
          </p:cNvPr>
          <p:cNvSpPr>
            <a:spLocks noGrp="1"/>
          </p:cNvSpPr>
          <p:nvPr>
            <p:ph type="dt" sz="half" idx="10"/>
          </p:nvPr>
        </p:nvSpPr>
        <p:spPr/>
        <p:txBody>
          <a:bodyPr/>
          <a:lstStyle/>
          <a:p>
            <a:fld id="{23573522-6EC9-40FB-8F29-6632BC1B78D9}" type="datetimeFigureOut">
              <a:rPr lang="en-US" smtClean="0"/>
              <a:t>11/18/2024</a:t>
            </a:fld>
            <a:endParaRPr lang="en-US"/>
          </a:p>
        </p:txBody>
      </p:sp>
      <p:sp>
        <p:nvSpPr>
          <p:cNvPr id="3" name="Footer Placeholder 2">
            <a:extLst>
              <a:ext uri="{FF2B5EF4-FFF2-40B4-BE49-F238E27FC236}">
                <a16:creationId xmlns:a16="http://schemas.microsoft.com/office/drawing/2014/main" id="{6B3A2BE5-9E35-EE77-626D-CC6209836E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2D2F1B-1C76-77A0-1491-D08A6F8558D3}"/>
              </a:ext>
            </a:extLst>
          </p:cNvPr>
          <p:cNvSpPr>
            <a:spLocks noGrp="1"/>
          </p:cNvSpPr>
          <p:nvPr>
            <p:ph type="sldNum" sz="quarter" idx="12"/>
          </p:nvPr>
        </p:nvSpPr>
        <p:spPr/>
        <p:txBody>
          <a:bodyPr/>
          <a:lstStyle/>
          <a:p>
            <a:fld id="{EC6B0E99-CADD-481B-A56B-17341DE3F040}" type="slidenum">
              <a:rPr lang="en-US" smtClean="0"/>
              <a:t>‹#›</a:t>
            </a:fld>
            <a:endParaRPr lang="en-US"/>
          </a:p>
        </p:txBody>
      </p:sp>
    </p:spTree>
    <p:extLst>
      <p:ext uri="{BB962C8B-B14F-4D97-AF65-F5344CB8AC3E}">
        <p14:creationId xmlns:p14="http://schemas.microsoft.com/office/powerpoint/2010/main" val="180158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9927-42C7-B24C-3666-57FE18815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ABFAC-12C9-16B3-56D3-77CC7EDBA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59B393-08F2-6BF2-5541-CEA875E2F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DFDDC-D847-753C-E197-F006625788CA}"/>
              </a:ext>
            </a:extLst>
          </p:cNvPr>
          <p:cNvSpPr>
            <a:spLocks noGrp="1"/>
          </p:cNvSpPr>
          <p:nvPr>
            <p:ph type="dt" sz="half" idx="10"/>
          </p:nvPr>
        </p:nvSpPr>
        <p:spPr/>
        <p:txBody>
          <a:bodyPr/>
          <a:lstStyle/>
          <a:p>
            <a:fld id="{23573522-6EC9-40FB-8F29-6632BC1B78D9}" type="datetimeFigureOut">
              <a:rPr lang="en-US" smtClean="0"/>
              <a:t>11/18/2024</a:t>
            </a:fld>
            <a:endParaRPr lang="en-US"/>
          </a:p>
        </p:txBody>
      </p:sp>
      <p:sp>
        <p:nvSpPr>
          <p:cNvPr id="6" name="Footer Placeholder 5">
            <a:extLst>
              <a:ext uri="{FF2B5EF4-FFF2-40B4-BE49-F238E27FC236}">
                <a16:creationId xmlns:a16="http://schemas.microsoft.com/office/drawing/2014/main" id="{40472AB4-DA70-BD1D-F1D1-95E7DD4C1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F349E9-6B66-A3DB-86CF-F37406953118}"/>
              </a:ext>
            </a:extLst>
          </p:cNvPr>
          <p:cNvSpPr>
            <a:spLocks noGrp="1"/>
          </p:cNvSpPr>
          <p:nvPr>
            <p:ph type="sldNum" sz="quarter" idx="12"/>
          </p:nvPr>
        </p:nvSpPr>
        <p:spPr/>
        <p:txBody>
          <a:bodyPr/>
          <a:lstStyle/>
          <a:p>
            <a:fld id="{EC6B0E99-CADD-481B-A56B-17341DE3F040}" type="slidenum">
              <a:rPr lang="en-US" smtClean="0"/>
              <a:t>‹#›</a:t>
            </a:fld>
            <a:endParaRPr lang="en-US"/>
          </a:p>
        </p:txBody>
      </p:sp>
    </p:spTree>
    <p:extLst>
      <p:ext uri="{BB962C8B-B14F-4D97-AF65-F5344CB8AC3E}">
        <p14:creationId xmlns:p14="http://schemas.microsoft.com/office/powerpoint/2010/main" val="259820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FFED-D9F3-6229-1BC7-3FBFD30A7F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7DA64B-46E3-AE09-752A-D7394BBEDB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BDB0F9-4CE3-2CDE-FC53-AEF43ABF1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1E79D3-E373-D304-4AEC-BE53CA98A6A4}"/>
              </a:ext>
            </a:extLst>
          </p:cNvPr>
          <p:cNvSpPr>
            <a:spLocks noGrp="1"/>
          </p:cNvSpPr>
          <p:nvPr>
            <p:ph type="dt" sz="half" idx="10"/>
          </p:nvPr>
        </p:nvSpPr>
        <p:spPr/>
        <p:txBody>
          <a:bodyPr/>
          <a:lstStyle/>
          <a:p>
            <a:fld id="{23573522-6EC9-40FB-8F29-6632BC1B78D9}" type="datetimeFigureOut">
              <a:rPr lang="en-US" smtClean="0"/>
              <a:t>11/18/2024</a:t>
            </a:fld>
            <a:endParaRPr lang="en-US"/>
          </a:p>
        </p:txBody>
      </p:sp>
      <p:sp>
        <p:nvSpPr>
          <p:cNvPr id="6" name="Footer Placeholder 5">
            <a:extLst>
              <a:ext uri="{FF2B5EF4-FFF2-40B4-BE49-F238E27FC236}">
                <a16:creationId xmlns:a16="http://schemas.microsoft.com/office/drawing/2014/main" id="{6E8312ED-BF57-8549-9DC2-3EB569D50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3C3E8-BE45-C591-9C59-FFCF37539E08}"/>
              </a:ext>
            </a:extLst>
          </p:cNvPr>
          <p:cNvSpPr>
            <a:spLocks noGrp="1"/>
          </p:cNvSpPr>
          <p:nvPr>
            <p:ph type="sldNum" sz="quarter" idx="12"/>
          </p:nvPr>
        </p:nvSpPr>
        <p:spPr/>
        <p:txBody>
          <a:bodyPr/>
          <a:lstStyle/>
          <a:p>
            <a:fld id="{EC6B0E99-CADD-481B-A56B-17341DE3F040}" type="slidenum">
              <a:rPr lang="en-US" smtClean="0"/>
              <a:t>‹#›</a:t>
            </a:fld>
            <a:endParaRPr lang="en-US"/>
          </a:p>
        </p:txBody>
      </p:sp>
    </p:spTree>
    <p:extLst>
      <p:ext uri="{BB962C8B-B14F-4D97-AF65-F5344CB8AC3E}">
        <p14:creationId xmlns:p14="http://schemas.microsoft.com/office/powerpoint/2010/main" val="124510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4E3628-AE58-C36F-914C-4A324EA97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8571D-92C3-998A-9CAD-02C82F064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59648-CC19-3D54-868D-38713F33FA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73522-6EC9-40FB-8F29-6632BC1B78D9}" type="datetimeFigureOut">
              <a:rPr lang="en-US" smtClean="0"/>
              <a:t>11/18/2024</a:t>
            </a:fld>
            <a:endParaRPr lang="en-US"/>
          </a:p>
        </p:txBody>
      </p:sp>
      <p:sp>
        <p:nvSpPr>
          <p:cNvPr id="5" name="Footer Placeholder 4">
            <a:extLst>
              <a:ext uri="{FF2B5EF4-FFF2-40B4-BE49-F238E27FC236}">
                <a16:creationId xmlns:a16="http://schemas.microsoft.com/office/drawing/2014/main" id="{4171229C-2C41-EBD4-A227-5B4176A7A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557539-DF50-6CC3-738E-9A8A5EE58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B0E99-CADD-481B-A56B-17341DE3F040}" type="slidenum">
              <a:rPr lang="en-US" smtClean="0"/>
              <a:t>‹#›</a:t>
            </a:fld>
            <a:endParaRPr lang="en-US"/>
          </a:p>
        </p:txBody>
      </p:sp>
    </p:spTree>
    <p:extLst>
      <p:ext uri="{BB962C8B-B14F-4D97-AF65-F5344CB8AC3E}">
        <p14:creationId xmlns:p14="http://schemas.microsoft.com/office/powerpoint/2010/main" val="3813087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7.xml"/><Relationship Id="rId6" Type="http://schemas.openxmlformats.org/officeDocument/2006/relationships/image" Target="../media/image5.tmp"/><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3.tm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2.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51834B-E3F8-EFC3-0A3D-B108DD78E30E}"/>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35C956CA-A8FB-4F91-A258-FBE459CD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fire in the mountains at night&#10;&#10;Description automatically generated">
            <a:extLst>
              <a:ext uri="{FF2B5EF4-FFF2-40B4-BE49-F238E27FC236}">
                <a16:creationId xmlns:a16="http://schemas.microsoft.com/office/drawing/2014/main" id="{41FC94BB-7B61-EFEA-40B1-BF5B46818846}"/>
              </a:ext>
            </a:extLst>
          </p:cNvPr>
          <p:cNvPicPr>
            <a:picLocks noChangeAspect="1"/>
          </p:cNvPicPr>
          <p:nvPr/>
        </p:nvPicPr>
        <p:blipFill>
          <a:blip r:embed="rId3">
            <a:extLst>
              <a:ext uri="{28A0092B-C50C-407E-A947-70E740481C1C}">
                <a14:useLocalDpi xmlns:a14="http://schemas.microsoft.com/office/drawing/2010/main" val="0"/>
              </a:ext>
            </a:extLst>
          </a:blip>
          <a:srcRect t="14840" r="1" b="16915"/>
          <a:stretch/>
        </p:blipFill>
        <p:spPr>
          <a:xfrm>
            <a:off x="5546558" y="0"/>
            <a:ext cx="6645441" cy="2173858"/>
          </a:xfrm>
          <a:prstGeom prst="rect">
            <a:avLst/>
          </a:prstGeom>
        </p:spPr>
      </p:pic>
      <p:pic>
        <p:nvPicPr>
          <p:cNvPr id="8" name="Picture 7">
            <a:extLst>
              <a:ext uri="{FF2B5EF4-FFF2-40B4-BE49-F238E27FC236}">
                <a16:creationId xmlns:a16="http://schemas.microsoft.com/office/drawing/2014/main" id="{374DAA58-3240-9FBE-F040-4BD9C3865315}"/>
              </a:ext>
            </a:extLst>
          </p:cNvPr>
          <p:cNvPicPr>
            <a:picLocks noChangeAspect="1"/>
          </p:cNvPicPr>
          <p:nvPr/>
        </p:nvPicPr>
        <p:blipFill>
          <a:blip r:embed="rId4">
            <a:extLst>
              <a:ext uri="{28A0092B-C50C-407E-A947-70E740481C1C}">
                <a14:useLocalDpi xmlns:a14="http://schemas.microsoft.com/office/drawing/2010/main" val="0"/>
              </a:ext>
            </a:extLst>
          </a:blip>
          <a:srcRect t="24025" r="2" b="16660"/>
          <a:stretch/>
        </p:blipFill>
        <p:spPr>
          <a:xfrm>
            <a:off x="5546559" y="2394138"/>
            <a:ext cx="6645441" cy="4466657"/>
          </a:xfrm>
          <a:prstGeom prst="rect">
            <a:avLst/>
          </a:prstGeom>
        </p:spPr>
      </p:pic>
      <p:sp>
        <p:nvSpPr>
          <p:cNvPr id="27" name="Rectangle 26">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87669"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F0B12ABF-D170-00EE-0B4C-08CC04712CAE}"/>
              </a:ext>
            </a:extLst>
          </p:cNvPr>
          <p:cNvSpPr>
            <a:spLocks noGrp="1"/>
          </p:cNvSpPr>
          <p:nvPr>
            <p:ph type="subTitle" idx="1"/>
          </p:nvPr>
        </p:nvSpPr>
        <p:spPr>
          <a:xfrm>
            <a:off x="1187668" y="2492080"/>
            <a:ext cx="4641631" cy="3015849"/>
          </a:xfrm>
        </p:spPr>
        <p:txBody>
          <a:bodyPr vert="horz" lIns="91440" tIns="45720" rIns="91440" bIns="45720" rtlCol="0">
            <a:normAutofit/>
          </a:bodyPr>
          <a:lstStyle/>
          <a:p>
            <a:pPr indent="-228600" algn="l">
              <a:buFont typeface="Arial" panose="020B0604020202020204" pitchFamily="34" charset="0"/>
              <a:buChar char="•"/>
            </a:pPr>
            <a:endParaRPr lang="en-US" sz="2800" b="1" dirty="0">
              <a:solidFill>
                <a:schemeClr val="bg1"/>
              </a:solidFill>
            </a:endParaRPr>
          </a:p>
          <a:p>
            <a:pPr indent="-228600" algn="l">
              <a:buFont typeface="Arial" panose="020B0604020202020204" pitchFamily="34" charset="0"/>
              <a:buChar char="•"/>
            </a:pPr>
            <a:r>
              <a:rPr lang="en-US" sz="2800" b="1" dirty="0">
                <a:solidFill>
                  <a:schemeClr val="bg1"/>
                </a:solidFill>
              </a:rPr>
              <a:t>DE-FOA-2740</a:t>
            </a:r>
          </a:p>
          <a:p>
            <a:pPr indent="-228600" algn="l">
              <a:buFont typeface="Arial" panose="020B0604020202020204" pitchFamily="34" charset="0"/>
              <a:buChar char="•"/>
            </a:pPr>
            <a:r>
              <a:rPr lang="en-US" sz="2800" b="1" dirty="0">
                <a:solidFill>
                  <a:schemeClr val="bg1"/>
                </a:solidFill>
              </a:rPr>
              <a:t>November 18, 2024 </a:t>
            </a:r>
          </a:p>
          <a:p>
            <a:pPr indent="-228600" algn="l">
              <a:buFont typeface="Arial" panose="020B0604020202020204" pitchFamily="34" charset="0"/>
              <a:buChar char="•"/>
            </a:pPr>
            <a:endParaRPr lang="en-US" sz="2800" dirty="0">
              <a:solidFill>
                <a:schemeClr val="bg1"/>
              </a:solidFill>
              <a:effectLst/>
            </a:endParaRPr>
          </a:p>
        </p:txBody>
      </p:sp>
      <p:sp>
        <p:nvSpPr>
          <p:cNvPr id="9" name="Title 8">
            <a:extLst>
              <a:ext uri="{FF2B5EF4-FFF2-40B4-BE49-F238E27FC236}">
                <a16:creationId xmlns:a16="http://schemas.microsoft.com/office/drawing/2014/main" id="{9DD00FED-E6F7-4D96-F916-E5B62373490E}"/>
              </a:ext>
            </a:extLst>
          </p:cNvPr>
          <p:cNvSpPr>
            <a:spLocks noGrp="1"/>
          </p:cNvSpPr>
          <p:nvPr>
            <p:ph type="ctrTitle"/>
          </p:nvPr>
        </p:nvSpPr>
        <p:spPr>
          <a:xfrm>
            <a:off x="698740" y="17780"/>
            <a:ext cx="6645441" cy="1871405"/>
          </a:xfrm>
        </p:spPr>
        <p:txBody>
          <a:bodyPr>
            <a:normAutofit/>
          </a:bodyPr>
          <a:lstStyle/>
          <a:p>
            <a:r>
              <a:rPr lang="en-US" sz="5400" b="1" dirty="0">
                <a:solidFill>
                  <a:schemeClr val="bg1"/>
                </a:solidFill>
              </a:rPr>
              <a:t>Award Kickoff Meeting</a:t>
            </a:r>
          </a:p>
        </p:txBody>
      </p:sp>
    </p:spTree>
    <p:extLst>
      <p:ext uri="{BB962C8B-B14F-4D97-AF65-F5344CB8AC3E}">
        <p14:creationId xmlns:p14="http://schemas.microsoft.com/office/powerpoint/2010/main" val="322724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3B5BEE59-BABC-A018-DBB8-ADBC1A528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8A16C7-6CB3-993E-2ABA-44E4E50640A4}"/>
              </a:ext>
            </a:extLst>
          </p:cNvPr>
          <p:cNvSpPr>
            <a:spLocks noGrp="1"/>
          </p:cNvSpPr>
          <p:nvPr>
            <p:ph type="ctrTitle"/>
          </p:nvPr>
        </p:nvSpPr>
        <p:spPr>
          <a:xfrm>
            <a:off x="370509" y="-8138"/>
            <a:ext cx="11450982" cy="774316"/>
          </a:xfrm>
        </p:spPr>
        <p:txBody>
          <a:bodyPr>
            <a:noAutofit/>
          </a:bodyPr>
          <a:lstStyle/>
          <a:p>
            <a:r>
              <a:rPr kumimoji="0" lang="en-US" sz="3900" b="1" i="0" u="none" strike="noStrike" kern="1200" cap="none" spc="0" normalizeH="0" baseline="0" noProof="0" dirty="0">
                <a:ln>
                  <a:noFill/>
                </a:ln>
                <a:solidFill>
                  <a:srgbClr val="373838"/>
                </a:solidFill>
                <a:effectLst/>
                <a:uLnTx/>
                <a:uFillTx/>
                <a:latin typeface="Arial" panose="020B0604020202020204"/>
                <a:ea typeface="+mj-ea"/>
                <a:cs typeface="+mj-cs"/>
              </a:rPr>
              <a:t>Project Schedule</a:t>
            </a:r>
            <a:endParaRPr lang="en-US" sz="4800" dirty="0"/>
          </a:p>
        </p:txBody>
      </p:sp>
      <p:sp>
        <p:nvSpPr>
          <p:cNvPr id="3" name="Subtitle 2">
            <a:extLst>
              <a:ext uri="{FF2B5EF4-FFF2-40B4-BE49-F238E27FC236}">
                <a16:creationId xmlns:a16="http://schemas.microsoft.com/office/drawing/2014/main" id="{F4F616D8-31F9-9E6A-7EEE-3CF40108B309}"/>
              </a:ext>
            </a:extLst>
          </p:cNvPr>
          <p:cNvSpPr>
            <a:spLocks noGrp="1"/>
          </p:cNvSpPr>
          <p:nvPr>
            <p:ph type="subTitle" idx="1"/>
          </p:nvPr>
        </p:nvSpPr>
        <p:spPr>
          <a:xfrm>
            <a:off x="2852017" y="3069850"/>
            <a:ext cx="8969474" cy="3201715"/>
          </a:xfrm>
          <a:effectLst>
            <a:softEdge rad="12700"/>
          </a:effectLst>
        </p:spPr>
        <p:txBody>
          <a:bodyPr>
            <a:normAutofit/>
          </a:bodyPr>
          <a:lstStyle/>
          <a:p>
            <a:endParaRPr lang="en-US" sz="2800" b="1" dirty="0"/>
          </a:p>
          <a:p>
            <a:pPr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5A0B006-6457-63AC-A68F-DEC17142CDD4}"/>
              </a:ext>
            </a:extLst>
          </p:cNvPr>
          <p:cNvGraphicFramePr>
            <a:graphicFrameLocks noGrp="1"/>
          </p:cNvGraphicFramePr>
          <p:nvPr>
            <p:extLst>
              <p:ext uri="{D42A27DB-BD31-4B8C-83A1-F6EECF244321}">
                <p14:modId xmlns:p14="http://schemas.microsoft.com/office/powerpoint/2010/main" val="1292797440"/>
              </p:ext>
            </p:extLst>
          </p:nvPr>
        </p:nvGraphicFramePr>
        <p:xfrm>
          <a:off x="370509" y="1005698"/>
          <a:ext cx="11450984" cy="5541900"/>
        </p:xfrm>
        <a:graphic>
          <a:graphicData uri="http://schemas.openxmlformats.org/drawingml/2006/table">
            <a:tbl>
              <a:tblPr firstRow="1" firstCol="1" lastRow="1" lastCol="1" bandRow="1" bandCol="1"/>
              <a:tblGrid>
                <a:gridCol w="1255559">
                  <a:extLst>
                    <a:ext uri="{9D8B030D-6E8A-4147-A177-3AD203B41FA5}">
                      <a16:colId xmlns:a16="http://schemas.microsoft.com/office/drawing/2014/main" val="1325977039"/>
                    </a:ext>
                  </a:extLst>
                </a:gridCol>
                <a:gridCol w="4400894">
                  <a:extLst>
                    <a:ext uri="{9D8B030D-6E8A-4147-A177-3AD203B41FA5}">
                      <a16:colId xmlns:a16="http://schemas.microsoft.com/office/drawing/2014/main" val="223692167"/>
                    </a:ext>
                  </a:extLst>
                </a:gridCol>
                <a:gridCol w="1597241">
                  <a:extLst>
                    <a:ext uri="{9D8B030D-6E8A-4147-A177-3AD203B41FA5}">
                      <a16:colId xmlns:a16="http://schemas.microsoft.com/office/drawing/2014/main" val="1055415002"/>
                    </a:ext>
                  </a:extLst>
                </a:gridCol>
                <a:gridCol w="1775101">
                  <a:extLst>
                    <a:ext uri="{9D8B030D-6E8A-4147-A177-3AD203B41FA5}">
                      <a16:colId xmlns:a16="http://schemas.microsoft.com/office/drawing/2014/main" val="496988840"/>
                    </a:ext>
                  </a:extLst>
                </a:gridCol>
                <a:gridCol w="2422189">
                  <a:extLst>
                    <a:ext uri="{9D8B030D-6E8A-4147-A177-3AD203B41FA5}">
                      <a16:colId xmlns:a16="http://schemas.microsoft.com/office/drawing/2014/main" val="2568400538"/>
                    </a:ext>
                  </a:extLst>
                </a:gridCol>
              </a:tblGrid>
              <a:tr h="1015613">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SOPO</a:t>
                      </a:r>
                    </a:p>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Task/ Subtask Number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SOPO Task/Subtask Title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Planned Start Date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Planned Completion Date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Planned Total Cost</a:t>
                      </a:r>
                    </a:p>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(DOE and Cost Share)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extLst>
                  <a:ext uri="{0D108BD9-81ED-4DB2-BD59-A6C34878D82A}">
                    <a16:rowId xmlns:a16="http://schemas.microsoft.com/office/drawing/2014/main" val="1543061375"/>
                  </a:ext>
                </a:extLst>
              </a:tr>
              <a:tr h="378309">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5.0</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Grid Modernization/Hardening</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1/1/2026</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4/30/2027</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$719,329</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5374946"/>
                  </a:ext>
                </a:extLst>
              </a:tr>
              <a:tr h="265727">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5.1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Distribution Line Hardening Design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1/1/2026</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4/30/2026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8322742"/>
                  </a:ext>
                </a:extLst>
              </a:tr>
              <a:tr h="429676">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5.2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Distribution Automation Implementation Determination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5/1/2026</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4/30/2027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8840369"/>
                  </a:ext>
                </a:extLst>
              </a:tr>
              <a:tr h="200322">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5.3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Work Management Information System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8/1/2026</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10/31/2026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8634006"/>
                  </a:ext>
                </a:extLst>
              </a:tr>
              <a:tr h="429676">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5.4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Identify a Preferred Vendors List for Grid Hardening/Modernization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11/1/2026</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12/31/2026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4124949"/>
                  </a:ext>
                </a:extLst>
              </a:tr>
              <a:tr h="429676">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5.5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Distribution System Hardening/Modernization Plan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1/1/2027</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3/31/2027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96770667"/>
                  </a:ext>
                </a:extLst>
              </a:tr>
              <a:tr h="265727">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6.0</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Mapping and Coordination Study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4/1/2027</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9/30/2027</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$329,009</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6620277"/>
                  </a:ext>
                </a:extLst>
              </a:tr>
              <a:tr h="265727">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6.1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System Software Purchase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4/1/2027</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9/30/2027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5815108"/>
                  </a:ext>
                </a:extLst>
              </a:tr>
              <a:tr h="429676">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7.0</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Application of Enhanced Vegetation Management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4/1/2026</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4/30/2028</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$225,422</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4149683"/>
                  </a:ext>
                </a:extLst>
              </a:tr>
              <a:tr h="265727">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7.1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Bid for Certified Arborist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4/1/2026</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7/31/2026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4161942"/>
                  </a:ext>
                </a:extLst>
              </a:tr>
              <a:tr h="429676">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7.2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Enhanced Vegetation Management Work Bidding</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6/1/2026</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4/30/2028</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9998677"/>
                  </a:ext>
                </a:extLst>
              </a:tr>
              <a:tr h="265727">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7.3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Landowner Support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4/1/2026</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4/30/2028</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368470"/>
                  </a:ext>
                </a:extLst>
              </a:tr>
            </a:tbl>
          </a:graphicData>
        </a:graphic>
      </p:graphicFrame>
    </p:spTree>
    <p:extLst>
      <p:ext uri="{BB962C8B-B14F-4D97-AF65-F5344CB8AC3E}">
        <p14:creationId xmlns:p14="http://schemas.microsoft.com/office/powerpoint/2010/main" val="82424900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4046CCBF-355B-9882-359B-32356C002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B26C28-77AE-4B5F-41CB-B917DD8E6DB2}"/>
              </a:ext>
            </a:extLst>
          </p:cNvPr>
          <p:cNvSpPr>
            <a:spLocks noGrp="1"/>
          </p:cNvSpPr>
          <p:nvPr>
            <p:ph type="ctrTitle"/>
          </p:nvPr>
        </p:nvSpPr>
        <p:spPr>
          <a:xfrm>
            <a:off x="370509" y="-8138"/>
            <a:ext cx="11450982" cy="774316"/>
          </a:xfrm>
        </p:spPr>
        <p:txBody>
          <a:bodyPr>
            <a:noAutofit/>
          </a:bodyPr>
          <a:lstStyle/>
          <a:p>
            <a:r>
              <a:rPr kumimoji="0" lang="en-US" sz="3900" b="1" i="0" u="none" strike="noStrike" kern="1200" cap="none" spc="0" normalizeH="0" baseline="0" noProof="0" dirty="0">
                <a:ln>
                  <a:noFill/>
                </a:ln>
                <a:solidFill>
                  <a:srgbClr val="373838"/>
                </a:solidFill>
                <a:effectLst/>
                <a:uLnTx/>
                <a:uFillTx/>
                <a:latin typeface="Arial" panose="020B0604020202020204"/>
                <a:ea typeface="+mj-ea"/>
                <a:cs typeface="+mj-cs"/>
              </a:rPr>
              <a:t>Project Schedule</a:t>
            </a:r>
            <a:endParaRPr lang="en-US" sz="4800" dirty="0"/>
          </a:p>
        </p:txBody>
      </p:sp>
      <p:sp>
        <p:nvSpPr>
          <p:cNvPr id="3" name="Subtitle 2">
            <a:extLst>
              <a:ext uri="{FF2B5EF4-FFF2-40B4-BE49-F238E27FC236}">
                <a16:creationId xmlns:a16="http://schemas.microsoft.com/office/drawing/2014/main" id="{8A1566FD-C0DC-28A1-7366-3C9AC7773253}"/>
              </a:ext>
            </a:extLst>
          </p:cNvPr>
          <p:cNvSpPr>
            <a:spLocks noGrp="1"/>
          </p:cNvSpPr>
          <p:nvPr>
            <p:ph type="subTitle" idx="1"/>
          </p:nvPr>
        </p:nvSpPr>
        <p:spPr>
          <a:xfrm>
            <a:off x="2852017" y="3069850"/>
            <a:ext cx="8969474" cy="3201715"/>
          </a:xfrm>
          <a:effectLst>
            <a:softEdge rad="12700"/>
          </a:effectLst>
        </p:spPr>
        <p:txBody>
          <a:bodyPr>
            <a:normAutofit/>
          </a:bodyPr>
          <a:lstStyle/>
          <a:p>
            <a:endParaRPr lang="en-US" sz="2800" b="1" dirty="0"/>
          </a:p>
          <a:p>
            <a:pPr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ADDAC95-E091-40C8-AA6D-5EF997BE8640}"/>
              </a:ext>
            </a:extLst>
          </p:cNvPr>
          <p:cNvGraphicFramePr>
            <a:graphicFrameLocks noGrp="1"/>
          </p:cNvGraphicFramePr>
          <p:nvPr>
            <p:extLst>
              <p:ext uri="{D42A27DB-BD31-4B8C-83A1-F6EECF244321}">
                <p14:modId xmlns:p14="http://schemas.microsoft.com/office/powerpoint/2010/main" val="1883231017"/>
              </p:ext>
            </p:extLst>
          </p:nvPr>
        </p:nvGraphicFramePr>
        <p:xfrm>
          <a:off x="370509" y="1005698"/>
          <a:ext cx="11450984" cy="5329952"/>
        </p:xfrm>
        <a:graphic>
          <a:graphicData uri="http://schemas.openxmlformats.org/drawingml/2006/table">
            <a:tbl>
              <a:tblPr firstRow="1" firstCol="1" lastRow="1" lastCol="1" bandRow="1" bandCol="1"/>
              <a:tblGrid>
                <a:gridCol w="1255559">
                  <a:extLst>
                    <a:ext uri="{9D8B030D-6E8A-4147-A177-3AD203B41FA5}">
                      <a16:colId xmlns:a16="http://schemas.microsoft.com/office/drawing/2014/main" val="1325977039"/>
                    </a:ext>
                  </a:extLst>
                </a:gridCol>
                <a:gridCol w="4400894">
                  <a:extLst>
                    <a:ext uri="{9D8B030D-6E8A-4147-A177-3AD203B41FA5}">
                      <a16:colId xmlns:a16="http://schemas.microsoft.com/office/drawing/2014/main" val="223692167"/>
                    </a:ext>
                  </a:extLst>
                </a:gridCol>
                <a:gridCol w="1597241">
                  <a:extLst>
                    <a:ext uri="{9D8B030D-6E8A-4147-A177-3AD203B41FA5}">
                      <a16:colId xmlns:a16="http://schemas.microsoft.com/office/drawing/2014/main" val="1055415002"/>
                    </a:ext>
                  </a:extLst>
                </a:gridCol>
                <a:gridCol w="1775101">
                  <a:extLst>
                    <a:ext uri="{9D8B030D-6E8A-4147-A177-3AD203B41FA5}">
                      <a16:colId xmlns:a16="http://schemas.microsoft.com/office/drawing/2014/main" val="496988840"/>
                    </a:ext>
                  </a:extLst>
                </a:gridCol>
                <a:gridCol w="2422189">
                  <a:extLst>
                    <a:ext uri="{9D8B030D-6E8A-4147-A177-3AD203B41FA5}">
                      <a16:colId xmlns:a16="http://schemas.microsoft.com/office/drawing/2014/main" val="2568400538"/>
                    </a:ext>
                  </a:extLst>
                </a:gridCol>
              </a:tblGrid>
              <a:tr h="1015613">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SOPO</a:t>
                      </a:r>
                    </a:p>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Task/ Subtask Number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SOPO Task/Subtask Title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Planned Start Date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Planned Completion Date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Planned Total Cost</a:t>
                      </a:r>
                    </a:p>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(DOE and Cost Share)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extLst>
                  <a:ext uri="{0D108BD9-81ED-4DB2-BD59-A6C34878D82A}">
                    <a16:rowId xmlns:a16="http://schemas.microsoft.com/office/drawing/2014/main" val="1543061375"/>
                  </a:ext>
                </a:extLst>
              </a:tr>
              <a:tr h="329147">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8.0</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Grid Modernization/Hardening</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7/1/2027</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10/31/2028</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$3,343,623</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5374946"/>
                  </a:ext>
                </a:extLst>
              </a:tr>
              <a:tr h="265727">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8.1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Order Distribution Materials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7/1/2027</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6/30/2028</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8322742"/>
                  </a:ext>
                </a:extLst>
              </a:tr>
              <a:tr h="429676">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8.2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Hire New Employees and Order Ancillary Materials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11/1/2027</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10/31/2028</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8840369"/>
                  </a:ext>
                </a:extLst>
              </a:tr>
              <a:tr h="200322">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9.0</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Application of Enhanced Vegetation Management Plan</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9/1/2027</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9/30/2029</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$1,089,790</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8634006"/>
                  </a:ext>
                </a:extLst>
              </a:tr>
              <a:tr h="429676">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9.1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Enhanced Vegetation Project Coordination and Management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9/1/2027</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7/31/2029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4124949"/>
                  </a:ext>
                </a:extLst>
              </a:tr>
              <a:tr h="237684">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9.2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Tree Marking and Field Coordination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9/1/2027</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7/31/2029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96770667"/>
                  </a:ext>
                </a:extLst>
              </a:tr>
              <a:tr h="328141">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9.3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Perform Vegetation Clearing</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11/1/2027</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9/30/2029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6620277"/>
                  </a:ext>
                </a:extLst>
              </a:tr>
              <a:tr h="265727">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10.0*</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Grid Modernization/Hardening</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10/1/2027</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12/31/2029</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$2,932,755</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5815108"/>
                  </a:ext>
                </a:extLst>
              </a:tr>
              <a:tr h="199810">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10.1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Project Coordination and Management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10/1/2027</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2/28/2029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4149683"/>
                  </a:ext>
                </a:extLst>
              </a:tr>
              <a:tr h="265727">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10.2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Coordination Study Recommendations Implementation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10/1/2027</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7/31/2028</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4161942"/>
                  </a:ext>
                </a:extLst>
              </a:tr>
              <a:tr h="284367">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10.4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Work Management Implementation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12/1/2028</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2/28/2029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9998677"/>
                  </a:ext>
                </a:extLst>
              </a:tr>
              <a:tr h="265727">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10.5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Distribution Automation Implementation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3/1/2029</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12/31/2029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368470"/>
                  </a:ext>
                </a:extLst>
              </a:tr>
            </a:tbl>
          </a:graphicData>
        </a:graphic>
      </p:graphicFrame>
    </p:spTree>
    <p:extLst>
      <p:ext uri="{BB962C8B-B14F-4D97-AF65-F5344CB8AC3E}">
        <p14:creationId xmlns:p14="http://schemas.microsoft.com/office/powerpoint/2010/main" val="202860603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E28F9630-DC25-D68C-CE9F-90B2959955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9214B-A43B-84F4-CE25-1D28ED5AC3B2}"/>
              </a:ext>
            </a:extLst>
          </p:cNvPr>
          <p:cNvSpPr>
            <a:spLocks noGrp="1"/>
          </p:cNvSpPr>
          <p:nvPr>
            <p:ph type="ctrTitle"/>
          </p:nvPr>
        </p:nvSpPr>
        <p:spPr>
          <a:xfrm>
            <a:off x="370507" y="-8138"/>
            <a:ext cx="11450983" cy="774316"/>
          </a:xfrm>
        </p:spPr>
        <p:txBody>
          <a:bodyPr>
            <a:noAutofit/>
          </a:bodyPr>
          <a:lstStyle/>
          <a:p>
            <a:r>
              <a:rPr kumimoji="0" lang="en-US" sz="3900" b="1" i="0" u="none" strike="noStrike" kern="1200" cap="none" spc="0" normalizeH="0" baseline="0" noProof="0" dirty="0">
                <a:ln>
                  <a:noFill/>
                </a:ln>
                <a:solidFill>
                  <a:srgbClr val="373838"/>
                </a:solidFill>
                <a:effectLst/>
                <a:uLnTx/>
                <a:uFillTx/>
                <a:latin typeface="Arial" panose="020B0604020202020204"/>
                <a:ea typeface="+mj-ea"/>
                <a:cs typeface="+mj-cs"/>
              </a:rPr>
              <a:t>Project Schedule</a:t>
            </a:r>
            <a:endParaRPr lang="en-US" sz="4800" dirty="0"/>
          </a:p>
        </p:txBody>
      </p:sp>
      <p:graphicFrame>
        <p:nvGraphicFramePr>
          <p:cNvPr id="5" name="Table 4">
            <a:extLst>
              <a:ext uri="{FF2B5EF4-FFF2-40B4-BE49-F238E27FC236}">
                <a16:creationId xmlns:a16="http://schemas.microsoft.com/office/drawing/2014/main" id="{028E0C59-CE8C-E97D-BBE2-91FD0834CD2F}"/>
              </a:ext>
            </a:extLst>
          </p:cNvPr>
          <p:cNvGraphicFramePr>
            <a:graphicFrameLocks noGrp="1"/>
          </p:cNvGraphicFramePr>
          <p:nvPr>
            <p:extLst>
              <p:ext uri="{D42A27DB-BD31-4B8C-83A1-F6EECF244321}">
                <p14:modId xmlns:p14="http://schemas.microsoft.com/office/powerpoint/2010/main" val="736221496"/>
              </p:ext>
            </p:extLst>
          </p:nvPr>
        </p:nvGraphicFramePr>
        <p:xfrm>
          <a:off x="370509" y="1005698"/>
          <a:ext cx="11450984" cy="4539695"/>
        </p:xfrm>
        <a:graphic>
          <a:graphicData uri="http://schemas.openxmlformats.org/drawingml/2006/table">
            <a:tbl>
              <a:tblPr firstRow="1" firstCol="1" lastRow="1" lastCol="1" bandRow="1" bandCol="1"/>
              <a:tblGrid>
                <a:gridCol w="1255559">
                  <a:extLst>
                    <a:ext uri="{9D8B030D-6E8A-4147-A177-3AD203B41FA5}">
                      <a16:colId xmlns:a16="http://schemas.microsoft.com/office/drawing/2014/main" val="1325977039"/>
                    </a:ext>
                  </a:extLst>
                </a:gridCol>
                <a:gridCol w="4400894">
                  <a:extLst>
                    <a:ext uri="{9D8B030D-6E8A-4147-A177-3AD203B41FA5}">
                      <a16:colId xmlns:a16="http://schemas.microsoft.com/office/drawing/2014/main" val="223692167"/>
                    </a:ext>
                  </a:extLst>
                </a:gridCol>
                <a:gridCol w="1597241">
                  <a:extLst>
                    <a:ext uri="{9D8B030D-6E8A-4147-A177-3AD203B41FA5}">
                      <a16:colId xmlns:a16="http://schemas.microsoft.com/office/drawing/2014/main" val="1055415002"/>
                    </a:ext>
                  </a:extLst>
                </a:gridCol>
                <a:gridCol w="1775101">
                  <a:extLst>
                    <a:ext uri="{9D8B030D-6E8A-4147-A177-3AD203B41FA5}">
                      <a16:colId xmlns:a16="http://schemas.microsoft.com/office/drawing/2014/main" val="496988840"/>
                    </a:ext>
                  </a:extLst>
                </a:gridCol>
                <a:gridCol w="2422189">
                  <a:extLst>
                    <a:ext uri="{9D8B030D-6E8A-4147-A177-3AD203B41FA5}">
                      <a16:colId xmlns:a16="http://schemas.microsoft.com/office/drawing/2014/main" val="2568400538"/>
                    </a:ext>
                  </a:extLst>
                </a:gridCol>
              </a:tblGrid>
              <a:tr h="1182103">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SOPO</a:t>
                      </a:r>
                    </a:p>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Task/ Subtask Number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SOPO Task/Subtask Title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Planned Start Date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Planned Completion Date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Planned Total Cost</a:t>
                      </a:r>
                    </a:p>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(DOE and Cost Share)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extLst>
                  <a:ext uri="{0D108BD9-81ED-4DB2-BD59-A6C34878D82A}">
                    <a16:rowId xmlns:a16="http://schemas.microsoft.com/office/drawing/2014/main" val="1543061375"/>
                  </a:ext>
                </a:extLst>
              </a:tr>
              <a:tr h="387953">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10.6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Distribution Line Hardening Implementation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2/1/2028</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12/31/2029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5374946"/>
                  </a:ext>
                </a:extLst>
              </a:tr>
              <a:tr h="272501">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11.0</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Training</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2/1/2029</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7/31/2029</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$951,525</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8322742"/>
                  </a:ext>
                </a:extLst>
              </a:tr>
              <a:tr h="440630">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11.2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Distribution Automation Training</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6/1/2029</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7/31/2029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8840369"/>
                  </a:ext>
                </a:extLst>
              </a:tr>
              <a:tr h="250056">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11.3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Work Management Information System Training</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6/1/2029</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7/31/2029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8634006"/>
                  </a:ext>
                </a:extLst>
              </a:tr>
              <a:tr h="440630">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11.4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Accounting Support and Training</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2/1/2029</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7/31/2029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4124949"/>
                  </a:ext>
                </a:extLst>
              </a:tr>
              <a:tr h="500113">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12.0</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Continuation of Enhanced Vegetation Management Plan</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2/1/2029</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7/31/2029</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$777,504</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96770667"/>
                  </a:ext>
                </a:extLst>
              </a:tr>
              <a:tr h="272501">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12.1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Continuing Work Plan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2/1/2029</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7/31/2029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6620277"/>
                  </a:ext>
                </a:extLst>
              </a:tr>
              <a:tr h="500113">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13.0</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Continuation of Grid Modernization/Hardening Plan</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2/1/2029</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7/31/2029</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$777,504</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5815108"/>
                  </a:ext>
                </a:extLst>
              </a:tr>
              <a:tr h="293095">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13.1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Construction Standards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5/1/2029</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7/31/2029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4149683"/>
                  </a:ext>
                </a:extLst>
              </a:tr>
            </a:tbl>
          </a:graphicData>
        </a:graphic>
      </p:graphicFrame>
      <p:sp>
        <p:nvSpPr>
          <p:cNvPr id="7" name="TextBox 6">
            <a:extLst>
              <a:ext uri="{FF2B5EF4-FFF2-40B4-BE49-F238E27FC236}">
                <a16:creationId xmlns:a16="http://schemas.microsoft.com/office/drawing/2014/main" id="{A86CE19E-BE00-E78F-2CF4-21D23DBD2974}"/>
              </a:ext>
            </a:extLst>
          </p:cNvPr>
          <p:cNvSpPr txBox="1"/>
          <p:nvPr/>
        </p:nvSpPr>
        <p:spPr>
          <a:xfrm>
            <a:off x="370506" y="5545393"/>
            <a:ext cx="1145098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 numbering the subtasks for 10, the number of 10.3 inadvertently skipped. </a:t>
            </a:r>
          </a:p>
        </p:txBody>
      </p:sp>
    </p:spTree>
    <p:extLst>
      <p:ext uri="{BB962C8B-B14F-4D97-AF65-F5344CB8AC3E}">
        <p14:creationId xmlns:p14="http://schemas.microsoft.com/office/powerpoint/2010/main" val="346791075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3AE8C781-0EA2-AD87-0889-040C69D36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163003-5172-17AD-9660-01E65412481D}"/>
              </a:ext>
            </a:extLst>
          </p:cNvPr>
          <p:cNvSpPr>
            <a:spLocks noGrp="1"/>
          </p:cNvSpPr>
          <p:nvPr>
            <p:ph type="ctrTitle"/>
          </p:nvPr>
        </p:nvSpPr>
        <p:spPr>
          <a:xfrm>
            <a:off x="845574" y="0"/>
            <a:ext cx="10520517" cy="875916"/>
          </a:xfrm>
        </p:spPr>
        <p:txBody>
          <a:bodyPr>
            <a:noAutofit/>
          </a:bodyPr>
          <a:lstStyle/>
          <a:p>
            <a:r>
              <a:rPr lang="en-US" sz="3900" b="1" dirty="0">
                <a:solidFill>
                  <a:srgbClr val="373838"/>
                </a:solidFill>
                <a:latin typeface="Arial" panose="020B0604020202020204"/>
              </a:rPr>
              <a:t>Project</a:t>
            </a:r>
            <a:r>
              <a:rPr kumimoji="0" lang="en-US" sz="3900" b="1" i="0" u="none" strike="noStrike" kern="1200" cap="none" spc="0" normalizeH="0" baseline="0" noProof="0" dirty="0">
                <a:ln>
                  <a:noFill/>
                </a:ln>
                <a:solidFill>
                  <a:srgbClr val="373838"/>
                </a:solidFill>
                <a:effectLst/>
                <a:uLnTx/>
                <a:uFillTx/>
                <a:latin typeface="Arial" panose="020B0604020202020204"/>
                <a:ea typeface="+mj-ea"/>
                <a:cs typeface="+mj-cs"/>
              </a:rPr>
              <a:t> Metrics</a:t>
            </a:r>
            <a:endParaRPr lang="en-US" sz="4800" dirty="0"/>
          </a:p>
        </p:txBody>
      </p:sp>
      <p:graphicFrame>
        <p:nvGraphicFramePr>
          <p:cNvPr id="7" name="Table 6">
            <a:extLst>
              <a:ext uri="{FF2B5EF4-FFF2-40B4-BE49-F238E27FC236}">
                <a16:creationId xmlns:a16="http://schemas.microsoft.com/office/drawing/2014/main" id="{4E98039B-6E8D-4969-1923-BD11CDC467D0}"/>
              </a:ext>
            </a:extLst>
          </p:cNvPr>
          <p:cNvGraphicFramePr>
            <a:graphicFrameLocks noGrp="1"/>
          </p:cNvGraphicFramePr>
          <p:nvPr>
            <p:extLst>
              <p:ext uri="{D42A27DB-BD31-4B8C-83A1-F6EECF244321}">
                <p14:modId xmlns:p14="http://schemas.microsoft.com/office/powerpoint/2010/main" val="2233391792"/>
              </p:ext>
            </p:extLst>
          </p:nvPr>
        </p:nvGraphicFramePr>
        <p:xfrm>
          <a:off x="845574" y="1160206"/>
          <a:ext cx="10520517" cy="5231425"/>
        </p:xfrm>
        <a:graphic>
          <a:graphicData uri="http://schemas.openxmlformats.org/drawingml/2006/table">
            <a:tbl>
              <a:tblPr firstRow="1" firstCol="1" lastRow="1" lastCol="1" bandRow="1" bandCol="1"/>
              <a:tblGrid>
                <a:gridCol w="1258529">
                  <a:extLst>
                    <a:ext uri="{9D8B030D-6E8A-4147-A177-3AD203B41FA5}">
                      <a16:colId xmlns:a16="http://schemas.microsoft.com/office/drawing/2014/main" val="299412849"/>
                    </a:ext>
                  </a:extLst>
                </a:gridCol>
                <a:gridCol w="4129549">
                  <a:extLst>
                    <a:ext uri="{9D8B030D-6E8A-4147-A177-3AD203B41FA5}">
                      <a16:colId xmlns:a16="http://schemas.microsoft.com/office/drawing/2014/main" val="4071519646"/>
                    </a:ext>
                  </a:extLst>
                </a:gridCol>
                <a:gridCol w="1995948">
                  <a:extLst>
                    <a:ext uri="{9D8B030D-6E8A-4147-A177-3AD203B41FA5}">
                      <a16:colId xmlns:a16="http://schemas.microsoft.com/office/drawing/2014/main" val="4238936069"/>
                    </a:ext>
                  </a:extLst>
                </a:gridCol>
                <a:gridCol w="3136491">
                  <a:extLst>
                    <a:ext uri="{9D8B030D-6E8A-4147-A177-3AD203B41FA5}">
                      <a16:colId xmlns:a16="http://schemas.microsoft.com/office/drawing/2014/main" val="1436512769"/>
                    </a:ext>
                  </a:extLst>
                </a:gridCol>
              </a:tblGrid>
              <a:tr h="1076951">
                <a:tc>
                  <a:txBody>
                    <a:bodyPr/>
                    <a:lstStyle/>
                    <a:p>
                      <a:pPr marL="114935" marR="0" algn="ctr">
                        <a:spcBef>
                          <a:spcPts val="310"/>
                        </a:spcBef>
                      </a:pPr>
                      <a:r>
                        <a:rPr lang="en-US" sz="18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SOPO</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45085" marR="36830" indent="92710" algn="ctr"/>
                      <a:r>
                        <a:rPr lang="en-US" sz="18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Task/ Subtask Number</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spcBef>
                          <a:spcPts val="20"/>
                        </a:spcBef>
                      </a:pPr>
                      <a:r>
                        <a:rPr lang="en-US" sz="1800" b="1" dirty="0">
                          <a:effectLst/>
                          <a:latin typeface="Arial" panose="020B0604020202020204" pitchFamily="34" charset="0"/>
                          <a:ea typeface="Arial" panose="020B0604020202020204" pitchFamily="34"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750570" marR="742950" algn="ctr">
                        <a:spcBef>
                          <a:spcPts val="5"/>
                        </a:spcBef>
                      </a:pPr>
                      <a:r>
                        <a:rPr lang="en-US" sz="18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Tracking Metric</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spcBef>
                          <a:spcPts val="20"/>
                        </a:spcBef>
                      </a:pPr>
                      <a:r>
                        <a:rPr lang="en-US" sz="1800" b="1">
                          <a:effectLst/>
                          <a:latin typeface="Arial" panose="020B0604020202020204" pitchFamily="34"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130175" marR="125730" algn="ctr">
                        <a:lnSpc>
                          <a:spcPts val="1265"/>
                        </a:lnSpc>
                      </a:pPr>
                      <a:r>
                        <a:rPr lang="en-US" sz="18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Units</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132080" marR="125730" algn="ct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8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8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etc.)</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125730" algn="ctr">
                        <a:lnSpc>
                          <a:spcPts val="1265"/>
                        </a:lnSpc>
                        <a:spcBef>
                          <a:spcPts val="310"/>
                        </a:spcBef>
                      </a:pPr>
                      <a:r>
                        <a:rPr lang="en-US" sz="1800" b="1" spc="-10" dirty="0">
                          <a:effectLst/>
                          <a:latin typeface="Arial" panose="020B0604020202020204" pitchFamily="34" charset="0"/>
                          <a:ea typeface="Arial" panose="020B0604020202020204" pitchFamily="34"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130175" marR="125730" algn="ctr">
                        <a:lnSpc>
                          <a:spcPts val="1265"/>
                        </a:lnSpc>
                      </a:pPr>
                      <a:r>
                        <a:rPr lang="en-US" sz="18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Goal for Phase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extLst>
                  <a:ext uri="{0D108BD9-81ED-4DB2-BD59-A6C34878D82A}">
                    <a16:rowId xmlns:a16="http://schemas.microsoft.com/office/drawing/2014/main" val="4125110368"/>
                  </a:ext>
                </a:extLst>
              </a:tr>
              <a:tr h="553063">
                <a:tc>
                  <a:txBody>
                    <a:bodyPr/>
                    <a:lstStyle/>
                    <a:p>
                      <a:pPr marL="45085" marR="0" algn="ctr">
                        <a:spcBef>
                          <a:spcPts val="94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3.0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27940" algn="ctr">
                        <a:spcBef>
                          <a:spcPts val="31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Number of feeders participating in coordination study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5080" marR="0" algn="ctr">
                        <a:spcBef>
                          <a:spcPts val="94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0" algn="ctr">
                        <a:spcBef>
                          <a:spcPts val="940"/>
                        </a:spcBef>
                      </a:pPr>
                      <a:r>
                        <a:rPr lang="en-US" sz="1600">
                          <a:effectLst/>
                          <a:latin typeface="Arial" panose="020B0604020202020204" pitchFamily="34" charset="0"/>
                          <a:ea typeface="Arial" panose="020B0604020202020204" pitchFamily="34" charset="0"/>
                          <a:cs typeface="Times New Roman" panose="02020603050405020304" pitchFamily="18" charset="0"/>
                        </a:rPr>
                        <a:t>≥ 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1194319"/>
                  </a:ext>
                </a:extLst>
              </a:tr>
              <a:tr h="684415">
                <a:tc>
                  <a:txBody>
                    <a:bodyPr/>
                    <a:lstStyle/>
                    <a:p>
                      <a:pPr marL="45085" marR="0" algn="ctr">
                        <a:spcBef>
                          <a:spcPts val="94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5.0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27940" algn="ctr">
                        <a:spcBef>
                          <a:spcPts val="310"/>
                        </a:spcBef>
                      </a:pPr>
                      <a:r>
                        <a:rPr lang="en-US" sz="1600">
                          <a:effectLst/>
                          <a:latin typeface="Arial" panose="020B0604020202020204" pitchFamily="34" charset="0"/>
                          <a:ea typeface="Arial" panose="020B0604020202020204" pitchFamily="34" charset="0"/>
                          <a:cs typeface="Times New Roman" panose="02020603050405020304" pitchFamily="18" charset="0"/>
                        </a:rPr>
                        <a:t>Improve System Average Interruption Duration Index (SAIDI)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5080" marR="0" algn="ctr">
                        <a:spcBef>
                          <a:spcPts val="94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Minutes/year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0" algn="ctr">
                        <a:spcBef>
                          <a:spcPts val="94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Reduce by &gt;5%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200282"/>
                  </a:ext>
                </a:extLst>
              </a:tr>
              <a:tr h="684415">
                <a:tc>
                  <a:txBody>
                    <a:bodyPr/>
                    <a:lstStyle/>
                    <a:p>
                      <a:pPr marL="45085" marR="0" algn="ctr">
                        <a:spcBef>
                          <a:spcPts val="940"/>
                        </a:spcBef>
                      </a:pPr>
                      <a:r>
                        <a:rPr lang="en-US" sz="1600">
                          <a:effectLst/>
                          <a:latin typeface="Arial" panose="020B0604020202020204" pitchFamily="34" charset="0"/>
                          <a:ea typeface="Arial" panose="020B0604020202020204" pitchFamily="34" charset="0"/>
                          <a:cs typeface="Times New Roman" panose="02020603050405020304" pitchFamily="18" charset="0"/>
                        </a:rPr>
                        <a:t>5.0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27940" algn="ctr">
                        <a:spcBef>
                          <a:spcPts val="31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Improve System Average Interruption Duration Index (SAIFI)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5080" marR="0" algn="ctr">
                        <a:spcBef>
                          <a:spcPts val="94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Interruptions/year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0" algn="ctr">
                        <a:spcBef>
                          <a:spcPts val="94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Reduce by &gt;5%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32767472"/>
                  </a:ext>
                </a:extLst>
              </a:tr>
              <a:tr h="553063">
                <a:tc>
                  <a:txBody>
                    <a:bodyPr/>
                    <a:lstStyle/>
                    <a:p>
                      <a:pPr marL="45085" marR="0" algn="ctr">
                        <a:spcBef>
                          <a:spcPts val="940"/>
                        </a:spcBef>
                      </a:pPr>
                      <a:r>
                        <a:rPr lang="en-US" sz="1600">
                          <a:effectLst/>
                          <a:latin typeface="Arial" panose="020B0604020202020204" pitchFamily="34" charset="0"/>
                          <a:ea typeface="Arial" panose="020B0604020202020204" pitchFamily="34" charset="0"/>
                          <a:cs typeface="Times New Roman" panose="02020603050405020304" pitchFamily="18" charset="0"/>
                        </a:rPr>
                        <a:t>9.3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27940" algn="ctr">
                        <a:spcBef>
                          <a:spcPts val="310"/>
                        </a:spcBef>
                      </a:pPr>
                      <a:r>
                        <a:rPr lang="en-US" sz="1600">
                          <a:effectLst/>
                          <a:latin typeface="Arial" panose="020B0604020202020204" pitchFamily="34" charset="0"/>
                          <a:ea typeface="Arial" panose="020B0604020202020204" pitchFamily="34" charset="0"/>
                          <a:cs typeface="Times New Roman" panose="02020603050405020304" pitchFamily="18" charset="0"/>
                        </a:rPr>
                        <a:t>Vegetation clearing completion rate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5080" marR="0" algn="ctr">
                        <a:spcBef>
                          <a:spcPts val="94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0" algn="ctr">
                        <a:spcBef>
                          <a:spcPts val="94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&gt;75%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32177635"/>
                  </a:ext>
                </a:extLst>
              </a:tr>
              <a:tr h="553063">
                <a:tc>
                  <a:txBody>
                    <a:bodyPr/>
                    <a:lstStyle/>
                    <a:p>
                      <a:pPr marL="45085" marR="0" algn="ctr">
                        <a:spcBef>
                          <a:spcPts val="940"/>
                        </a:spcBef>
                      </a:pPr>
                      <a:r>
                        <a:rPr lang="en-US" sz="1600">
                          <a:effectLst/>
                          <a:latin typeface="Arial" panose="020B0604020202020204" pitchFamily="34" charset="0"/>
                          <a:ea typeface="Arial" panose="020B0604020202020204" pitchFamily="34" charset="0"/>
                          <a:cs typeface="Times New Roman" panose="02020603050405020304" pitchFamily="18" charset="0"/>
                        </a:rPr>
                        <a:t>10.5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27940" algn="ctr">
                        <a:spcBef>
                          <a:spcPts val="310"/>
                        </a:spcBef>
                      </a:pPr>
                      <a:r>
                        <a:rPr lang="en-US" sz="1600">
                          <a:effectLst/>
                          <a:latin typeface="Arial" panose="020B0604020202020204" pitchFamily="34" charset="0"/>
                          <a:ea typeface="Arial" panose="020B0604020202020204" pitchFamily="34" charset="0"/>
                          <a:cs typeface="Times New Roman" panose="02020603050405020304" pitchFamily="18" charset="0"/>
                        </a:rPr>
                        <a:t>Number of distribution automation devices installed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5080" marR="0" algn="ctr">
                        <a:spcBef>
                          <a:spcPts val="94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0" algn="ctr">
                        <a:spcBef>
                          <a:spcPts val="94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≥100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60253674"/>
                  </a:ext>
                </a:extLst>
              </a:tr>
              <a:tr h="553063">
                <a:tc>
                  <a:txBody>
                    <a:bodyPr/>
                    <a:lstStyle/>
                    <a:p>
                      <a:pPr marL="45085" marR="0" algn="ctr">
                        <a:spcBef>
                          <a:spcPts val="940"/>
                        </a:spcBef>
                      </a:pPr>
                      <a:r>
                        <a:rPr lang="en-US" sz="1600">
                          <a:effectLst/>
                          <a:latin typeface="Arial" panose="020B0604020202020204" pitchFamily="34" charset="0"/>
                          <a:ea typeface="Arial" panose="020B0604020202020204" pitchFamily="34" charset="0"/>
                          <a:cs typeface="Times New Roman" panose="02020603050405020304" pitchFamily="18" charset="0"/>
                        </a:rPr>
                        <a:t>11.0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27940" algn="ctr">
                        <a:spcBef>
                          <a:spcPts val="310"/>
                        </a:spcBef>
                      </a:pPr>
                      <a:r>
                        <a:rPr lang="en-US" sz="1600">
                          <a:effectLst/>
                          <a:latin typeface="Arial" panose="020B0604020202020204" pitchFamily="34" charset="0"/>
                          <a:ea typeface="Arial" panose="020B0604020202020204" pitchFamily="34" charset="0"/>
                          <a:cs typeface="Times New Roman" panose="02020603050405020304" pitchFamily="18" charset="0"/>
                        </a:rPr>
                        <a:t>Percentage of relevant staff trained on new systems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5080" marR="0" algn="ctr">
                        <a:spcBef>
                          <a:spcPts val="940"/>
                        </a:spcBef>
                      </a:pP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0" algn="ctr">
                        <a:spcBef>
                          <a:spcPts val="94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100%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812188"/>
                  </a:ext>
                </a:extLst>
              </a:tr>
              <a:tr h="553063">
                <a:tc>
                  <a:txBody>
                    <a:bodyPr/>
                    <a:lstStyle/>
                    <a:p>
                      <a:pPr marL="45085" marR="0" algn="ctr">
                        <a:spcBef>
                          <a:spcPts val="940"/>
                        </a:spcBef>
                      </a:pPr>
                      <a:r>
                        <a:rPr lang="en-US" sz="1600">
                          <a:effectLst/>
                          <a:latin typeface="Arial" panose="020B0604020202020204" pitchFamily="34" charset="0"/>
                          <a:ea typeface="Arial" panose="020B0604020202020204" pitchFamily="34" charset="0"/>
                          <a:cs typeface="Times New Roman" panose="02020603050405020304" pitchFamily="18" charset="0"/>
                        </a:rPr>
                        <a:t>12.1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27940" algn="ctr">
                        <a:spcBef>
                          <a:spcPts val="310"/>
                        </a:spcBef>
                      </a:pPr>
                      <a:r>
                        <a:rPr lang="en-US" sz="1600">
                          <a:effectLst/>
                          <a:latin typeface="Arial" panose="020B0604020202020204" pitchFamily="34" charset="0"/>
                          <a:ea typeface="Arial" panose="020B0604020202020204" pitchFamily="34" charset="0"/>
                          <a:cs typeface="Times New Roman" panose="02020603050405020304" pitchFamily="18" charset="0"/>
                        </a:rPr>
                        <a:t>Reduction in vegetation-related outages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5080" marR="0" algn="ctr">
                        <a:spcBef>
                          <a:spcPts val="940"/>
                        </a:spcBef>
                      </a:pP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720" marR="0" algn="ctr">
                        <a:spcBef>
                          <a:spcPts val="940"/>
                        </a:spcBef>
                      </a:pPr>
                      <a:r>
                        <a:rPr lang="en-US" sz="1600" dirty="0">
                          <a:effectLst/>
                          <a:latin typeface="Arial" panose="020B0604020202020204" pitchFamily="34" charset="0"/>
                          <a:ea typeface="Arial" panose="020B0604020202020204" pitchFamily="34" charset="0"/>
                          <a:cs typeface="Times New Roman" panose="02020603050405020304" pitchFamily="18" charset="0"/>
                        </a:rPr>
                        <a:t>Improve by &gt;5%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91843078"/>
                  </a:ext>
                </a:extLst>
              </a:tr>
            </a:tbl>
          </a:graphicData>
        </a:graphic>
      </p:graphicFrame>
    </p:spTree>
    <p:extLst>
      <p:ext uri="{BB962C8B-B14F-4D97-AF65-F5344CB8AC3E}">
        <p14:creationId xmlns:p14="http://schemas.microsoft.com/office/powerpoint/2010/main" val="98154931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2C8B1CD9-6A57-8EB8-EAA9-77A9C9FF9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8E348-A7E5-3884-A876-B6545C097993}"/>
              </a:ext>
            </a:extLst>
          </p:cNvPr>
          <p:cNvSpPr>
            <a:spLocks noGrp="1"/>
          </p:cNvSpPr>
          <p:nvPr>
            <p:ph type="ctrTitle"/>
          </p:nvPr>
        </p:nvSpPr>
        <p:spPr>
          <a:xfrm>
            <a:off x="0" y="78435"/>
            <a:ext cx="12192000" cy="700498"/>
          </a:xfrm>
        </p:spPr>
        <p:txBody>
          <a:bodyPr>
            <a:noAutofit/>
          </a:bodyPr>
          <a:lstStyle/>
          <a:p>
            <a:r>
              <a:rPr lang="en-US" sz="3900" b="1" dirty="0">
                <a:solidFill>
                  <a:srgbClr val="373838"/>
                </a:solidFill>
                <a:latin typeface="Arial" panose="020B0604020202020204"/>
              </a:rPr>
              <a:t>Milestones</a:t>
            </a:r>
            <a:endParaRPr lang="en-US" sz="4800" dirty="0"/>
          </a:p>
        </p:txBody>
      </p:sp>
      <p:graphicFrame>
        <p:nvGraphicFramePr>
          <p:cNvPr id="3" name="Table 2">
            <a:extLst>
              <a:ext uri="{FF2B5EF4-FFF2-40B4-BE49-F238E27FC236}">
                <a16:creationId xmlns:a16="http://schemas.microsoft.com/office/drawing/2014/main" id="{F2735A1C-16CF-2111-B37A-FFA9DA4B5282}"/>
              </a:ext>
            </a:extLst>
          </p:cNvPr>
          <p:cNvGraphicFramePr>
            <a:graphicFrameLocks noGrp="1"/>
          </p:cNvGraphicFramePr>
          <p:nvPr>
            <p:extLst>
              <p:ext uri="{D42A27DB-BD31-4B8C-83A1-F6EECF244321}">
                <p14:modId xmlns:p14="http://schemas.microsoft.com/office/powerpoint/2010/main" val="3694359501"/>
              </p:ext>
            </p:extLst>
          </p:nvPr>
        </p:nvGraphicFramePr>
        <p:xfrm>
          <a:off x="245805" y="778933"/>
          <a:ext cx="11700388" cy="5957100"/>
        </p:xfrm>
        <a:graphic>
          <a:graphicData uri="http://schemas.openxmlformats.org/drawingml/2006/table">
            <a:tbl>
              <a:tblPr firstRow="1" firstCol="1" lastRow="1" lastCol="1" bandRow="1" bandCol="1"/>
              <a:tblGrid>
                <a:gridCol w="1080982">
                  <a:extLst>
                    <a:ext uri="{9D8B030D-6E8A-4147-A177-3AD203B41FA5}">
                      <a16:colId xmlns:a16="http://schemas.microsoft.com/office/drawing/2014/main" val="1962168181"/>
                    </a:ext>
                  </a:extLst>
                </a:gridCol>
                <a:gridCol w="3316646">
                  <a:extLst>
                    <a:ext uri="{9D8B030D-6E8A-4147-A177-3AD203B41FA5}">
                      <a16:colId xmlns:a16="http://schemas.microsoft.com/office/drawing/2014/main" val="3776286144"/>
                    </a:ext>
                  </a:extLst>
                </a:gridCol>
                <a:gridCol w="1498632">
                  <a:extLst>
                    <a:ext uri="{9D8B030D-6E8A-4147-A177-3AD203B41FA5}">
                      <a16:colId xmlns:a16="http://schemas.microsoft.com/office/drawing/2014/main" val="3853800602"/>
                    </a:ext>
                  </a:extLst>
                </a:gridCol>
                <a:gridCol w="1153470">
                  <a:extLst>
                    <a:ext uri="{9D8B030D-6E8A-4147-A177-3AD203B41FA5}">
                      <a16:colId xmlns:a16="http://schemas.microsoft.com/office/drawing/2014/main" val="383009244"/>
                    </a:ext>
                  </a:extLst>
                </a:gridCol>
                <a:gridCol w="4650658">
                  <a:extLst>
                    <a:ext uri="{9D8B030D-6E8A-4147-A177-3AD203B41FA5}">
                      <a16:colId xmlns:a16="http://schemas.microsoft.com/office/drawing/2014/main" val="2525623462"/>
                    </a:ext>
                  </a:extLst>
                </a:gridCol>
              </a:tblGrid>
              <a:tr h="623721">
                <a:tc>
                  <a:txBody>
                    <a:bodyPr/>
                    <a:lstStyle/>
                    <a:p>
                      <a:pPr marL="0" marR="0" algn="ctr">
                        <a:spcBef>
                          <a:spcPts val="1200"/>
                        </a:spcBef>
                      </a:pP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Milestone Number</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 </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Milestone</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(or</a:t>
                      </a:r>
                      <a:r>
                        <a:rPr lang="en-US" sz="1400" b="1" spc="-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Decision</a:t>
                      </a:r>
                      <a:r>
                        <a:rPr lang="en-US" sz="1400" b="1"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Point)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r>
                        <a:rPr lang="en-US" sz="14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SOPO</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Task/ Subtask Number</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Planned Completion </a:t>
                      </a:r>
                      <a:r>
                        <a:rPr lang="en-US" sz="14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Date</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Verification Method (or</a:t>
                      </a:r>
                      <a:r>
                        <a:rPr lang="en-US" sz="1400" b="1" spc="-8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Decision</a:t>
                      </a:r>
                      <a:r>
                        <a:rPr lang="en-US" sz="1400" b="1" spc="-7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Criteria)</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extLst>
                  <a:ext uri="{0D108BD9-81ED-4DB2-BD59-A6C34878D82A}">
                    <a16:rowId xmlns:a16="http://schemas.microsoft.com/office/drawing/2014/main" val="2536533643"/>
                  </a:ext>
                </a:extLst>
              </a:tr>
              <a:tr h="356412">
                <a:tc>
                  <a:txBody>
                    <a:bodyPr/>
                    <a:lstStyle/>
                    <a:p>
                      <a:pPr marL="0" marR="0" algn="ct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M1</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Project Management Plan and Community Benefits Plan approved</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1.1, 1.2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01/31/2025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DOE approval of submitted plans</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9854271"/>
                  </a:ext>
                </a:extLst>
              </a:tr>
              <a:tr h="290681">
                <a:tc>
                  <a:txBody>
                    <a:bodyPr/>
                    <a:lstStyle/>
                    <a:p>
                      <a:pPr marL="0" marR="0" algn="ct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M2</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18669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NEPA compliance documentation accepted</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1.3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04/30/2026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Receipt of NEPA clearance from DOE</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3174395"/>
                  </a:ext>
                </a:extLst>
              </a:tr>
              <a:tr h="356412">
                <a:tc>
                  <a:txBody>
                    <a:bodyPr/>
                    <a:lstStyle/>
                    <a:p>
                      <a:pPr marL="0" marR="0" algn="ct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M3</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18669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System assessment completed with 95% coverage</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2.1, 2.2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05/31/2025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Assessment report submitted and approved by project team</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4093065"/>
                  </a:ext>
                </a:extLst>
              </a:tr>
              <a:tr h="387575">
                <a:tc>
                  <a:txBody>
                    <a:bodyPr/>
                    <a:lstStyle/>
                    <a:p>
                      <a:pPr marL="0" marR="0" algn="ct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DP1</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18669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Go/No-Go: Proceed with detailed planning based on system assessment</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2.0, 3.0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08/15/2025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Decision Criteria: Assessment coverage ≥95%, data quality meets project standards</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66348164"/>
                  </a:ext>
                </a:extLst>
              </a:tr>
              <a:tr h="356412">
                <a:tc>
                  <a:txBody>
                    <a:bodyPr/>
                    <a:lstStyle/>
                    <a:p>
                      <a:pPr marL="0" marR="0" algn="ct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M4</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18669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System model and coordination study completed</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085" marR="0" algn="ctr">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3.1, 3.2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01/31/2026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Final model and study report approved by utility engineering team</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22921113"/>
                  </a:ext>
                </a:extLst>
              </a:tr>
              <a:tr h="356412">
                <a:tc>
                  <a:txBody>
                    <a:bodyPr/>
                    <a:lstStyle/>
                    <a:p>
                      <a:pPr marL="0" marR="0" algn="ct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M5</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18669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Enhanced Vegetation Management Plan finalized</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4.1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04/30/2026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Plan document approved by utility management and relevant stakeholders</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1390926"/>
                  </a:ext>
                </a:extLst>
              </a:tr>
              <a:tr h="365350">
                <a:tc>
                  <a:txBody>
                    <a:bodyPr/>
                    <a:lstStyle/>
                    <a:p>
                      <a:pPr marL="0" marR="0" algn="ct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M6</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18669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Grid Modernization/Hardening Design completed</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5.1, 5.2, 5.3, 5.5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04/30/2027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Design documents and implementation plan approved by utility engineering team</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2215335"/>
                  </a:ext>
                </a:extLst>
              </a:tr>
              <a:tr h="387575">
                <a:tc>
                  <a:txBody>
                    <a:bodyPr/>
                    <a:lstStyle/>
                    <a:p>
                      <a:pPr marL="0" marR="0" algn="ct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DP2</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18669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Go/No-Go: Proceed with major procurement and implementation</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5.0, 6.0, 7.0, 8.0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05/15/2027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Decision Criteria: Design meets technical requirements, budget estimates within 10% of original projections</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5268244"/>
                  </a:ext>
                </a:extLst>
              </a:tr>
              <a:tr h="387575">
                <a:tc>
                  <a:txBody>
                    <a:bodyPr/>
                    <a:lstStyle/>
                    <a:p>
                      <a:pPr marL="0" marR="0" algn="ct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M7</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18669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50% of planned vegetation management work completed</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45085"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9.1, 9.2, 9.3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06/30/2028</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Progress report verified by project management team</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20539978"/>
                  </a:ext>
                </a:extLst>
              </a:tr>
              <a:tr h="387575">
                <a:tc>
                  <a:txBody>
                    <a:bodyPr/>
                    <a:lstStyle/>
                    <a:p>
                      <a:pPr marL="0" marR="0" algn="ct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M8</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18669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50% of distribution automation devices installed and operational</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10.5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12/31/2028</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Installation report and system testing results</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7771026"/>
                  </a:ext>
                </a:extLst>
              </a:tr>
              <a:tr h="263889">
                <a:tc>
                  <a:txBody>
                    <a:bodyPr/>
                    <a:lstStyle/>
                    <a:p>
                      <a:pPr marL="0" marR="0" algn="ct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M9</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18669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10,000 poles tested for grid hardened</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10.6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06/30/2029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Pole testing completion report and field verification</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4467076"/>
                  </a:ext>
                </a:extLst>
              </a:tr>
              <a:tr h="387575">
                <a:tc>
                  <a:txBody>
                    <a:bodyPr/>
                    <a:lstStyle/>
                    <a:p>
                      <a:pPr marL="0" marR="0" algn="ct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DP3</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18669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Go/No-Go: Evaluate project impact and decide on potential scope expansion</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10.0, 12.0, 13.0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07/15/2029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Decision Criteria: SAIDI and SAIFI improvements ≥5%, positive community feedback</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1739757"/>
                  </a:ext>
                </a:extLst>
              </a:tr>
              <a:tr h="290681">
                <a:tc>
                  <a:txBody>
                    <a:bodyPr/>
                    <a:lstStyle/>
                    <a:p>
                      <a:pPr marL="0" marR="0" algn="ct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M10</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18669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All planned staff training programs completed</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11.1, 11.2, 11.3, 11.4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360"/>
                        </a:spcBef>
                      </a:pPr>
                      <a:r>
                        <a:rPr lang="en-US" sz="1200">
                          <a:effectLst/>
                          <a:latin typeface="Arial" panose="020B0604020202020204" pitchFamily="34" charset="0"/>
                          <a:ea typeface="Arial" panose="020B0604020202020204" pitchFamily="34" charset="0"/>
                          <a:cs typeface="Times New Roman" panose="02020603050405020304" pitchFamily="18" charset="0"/>
                        </a:rPr>
                        <a:t>12/31/2029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Training completion certificates for all relevant staff</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3180218"/>
                  </a:ext>
                </a:extLst>
              </a:tr>
              <a:tr h="356412">
                <a:tc>
                  <a:txBody>
                    <a:bodyPr/>
                    <a:lstStyle/>
                    <a:p>
                      <a:pPr marL="0" marR="0" algn="ct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M11</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r>
                        <a:rPr lang="en-US" sz="1200" dirty="0">
                          <a:effectLst/>
                          <a:latin typeface="Arial" panose="020B0604020202020204" pitchFamily="34" charset="0"/>
                          <a:ea typeface="Arial" panose="020B0604020202020204" pitchFamily="34" charset="0"/>
                          <a:cs typeface="Times New Roman" panose="02020603050405020304" pitchFamily="18" charset="0"/>
                        </a:rPr>
                        <a:t>Construction standards manual published and implemented</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200">
                          <a:effectLst/>
                          <a:latin typeface="Arial" panose="020B0604020202020204" pitchFamily="34" charset="0"/>
                          <a:ea typeface="Arial" panose="020B0604020202020204" pitchFamily="34" charset="0"/>
                          <a:cs typeface="Times New Roman" panose="02020603050405020304" pitchFamily="18" charset="0"/>
                        </a:rPr>
                        <a:t>13.1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200">
                          <a:effectLst/>
                          <a:latin typeface="Arial" panose="020B0604020202020204" pitchFamily="34" charset="0"/>
                          <a:ea typeface="Arial" panose="020B0604020202020204" pitchFamily="34" charset="0"/>
                          <a:cs typeface="Times New Roman" panose="02020603050405020304" pitchFamily="18" charset="0"/>
                        </a:rPr>
                        <a:t>09/30/2029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r>
                        <a:rPr lang="en-US" sz="1200" dirty="0">
                          <a:effectLst/>
                          <a:latin typeface="Arial" panose="020B0604020202020204" pitchFamily="34" charset="0"/>
                          <a:ea typeface="Arial" panose="020B0604020202020204" pitchFamily="34" charset="0"/>
                          <a:cs typeface="Times New Roman" panose="02020603050405020304" pitchFamily="18" charset="0"/>
                        </a:rPr>
                        <a:t>Manual publication and distribution to relevant departments</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54871515"/>
                  </a:ext>
                </a:extLst>
              </a:tr>
              <a:tr h="264255">
                <a:tc>
                  <a:txBody>
                    <a:bodyPr/>
                    <a:lstStyle/>
                    <a:p>
                      <a:pPr marL="0" marR="0" algn="ct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M12</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r>
                        <a:rPr lang="en-US" sz="1200" dirty="0">
                          <a:effectLst/>
                          <a:latin typeface="Arial" panose="020B0604020202020204" pitchFamily="34" charset="0"/>
                          <a:ea typeface="Arial" panose="020B0604020202020204" pitchFamily="34" charset="0"/>
                          <a:cs typeface="Times New Roman" panose="02020603050405020304" pitchFamily="18" charset="0"/>
                        </a:rPr>
                        <a:t>Project completion with final report submitted</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200">
                          <a:effectLst/>
                          <a:latin typeface="Arial" panose="020B0604020202020204" pitchFamily="34" charset="0"/>
                          <a:ea typeface="Arial" panose="020B0604020202020204" pitchFamily="34" charset="0"/>
                          <a:cs typeface="Times New Roman" panose="02020603050405020304" pitchFamily="18" charset="0"/>
                        </a:rPr>
                        <a:t>All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200">
                          <a:effectLst/>
                          <a:latin typeface="Arial" panose="020B0604020202020204" pitchFamily="34" charset="0"/>
                          <a:ea typeface="Arial" panose="020B0604020202020204" pitchFamily="34" charset="0"/>
                          <a:cs typeface="Times New Roman" panose="02020603050405020304" pitchFamily="18" charset="0"/>
                        </a:rPr>
                        <a:t>12/31/2029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r>
                        <a:rPr lang="en-US" sz="1200" dirty="0">
                          <a:effectLst/>
                          <a:latin typeface="Arial" panose="020B0604020202020204" pitchFamily="34" charset="0"/>
                          <a:ea typeface="Arial" panose="020B0604020202020204" pitchFamily="34" charset="0"/>
                          <a:cs typeface="Times New Roman" panose="02020603050405020304" pitchFamily="18" charset="0"/>
                        </a:rPr>
                        <a:t>DOE acceptance of final project report</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0041141"/>
                  </a:ext>
                </a:extLst>
              </a:tr>
            </a:tbl>
          </a:graphicData>
        </a:graphic>
      </p:graphicFrame>
    </p:spTree>
    <p:extLst>
      <p:ext uri="{BB962C8B-B14F-4D97-AF65-F5344CB8AC3E}">
        <p14:creationId xmlns:p14="http://schemas.microsoft.com/office/powerpoint/2010/main" val="54879832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16FF2E60-0186-2BA5-B559-09CB5BA44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99B8D-D5DC-C76C-4621-A6FAAB9566A9}"/>
              </a:ext>
            </a:extLst>
          </p:cNvPr>
          <p:cNvSpPr>
            <a:spLocks noGrp="1"/>
          </p:cNvSpPr>
          <p:nvPr>
            <p:ph type="ctrTitle"/>
          </p:nvPr>
        </p:nvSpPr>
        <p:spPr>
          <a:xfrm>
            <a:off x="757084" y="78435"/>
            <a:ext cx="10766322" cy="875916"/>
          </a:xfrm>
        </p:spPr>
        <p:txBody>
          <a:bodyPr>
            <a:noAutofit/>
          </a:bodyPr>
          <a:lstStyle/>
          <a:p>
            <a:r>
              <a:rPr lang="en-US" sz="3900" b="1" dirty="0">
                <a:solidFill>
                  <a:srgbClr val="373838"/>
                </a:solidFill>
                <a:latin typeface="Arial" panose="020B0604020202020204"/>
              </a:rPr>
              <a:t>Project</a:t>
            </a:r>
            <a:r>
              <a:rPr kumimoji="0" lang="en-US" sz="3900" b="1" i="0" u="none" strike="noStrike" kern="1200" cap="none" spc="0" normalizeH="0" baseline="0" noProof="0" dirty="0">
                <a:ln>
                  <a:noFill/>
                </a:ln>
                <a:solidFill>
                  <a:srgbClr val="373838"/>
                </a:solidFill>
                <a:effectLst/>
                <a:uLnTx/>
                <a:uFillTx/>
                <a:latin typeface="Arial" panose="020B0604020202020204"/>
                <a:ea typeface="+mj-ea"/>
                <a:cs typeface="+mj-cs"/>
              </a:rPr>
              <a:t> Deliverables</a:t>
            </a:r>
            <a:endParaRPr lang="en-US" sz="4800" dirty="0"/>
          </a:p>
        </p:txBody>
      </p:sp>
      <p:graphicFrame>
        <p:nvGraphicFramePr>
          <p:cNvPr id="3" name="Table 2">
            <a:extLst>
              <a:ext uri="{FF2B5EF4-FFF2-40B4-BE49-F238E27FC236}">
                <a16:creationId xmlns:a16="http://schemas.microsoft.com/office/drawing/2014/main" id="{226453E2-182A-860D-6B76-6F0E8F33FA97}"/>
              </a:ext>
            </a:extLst>
          </p:cNvPr>
          <p:cNvGraphicFramePr>
            <a:graphicFrameLocks noGrp="1"/>
          </p:cNvGraphicFramePr>
          <p:nvPr>
            <p:extLst>
              <p:ext uri="{D42A27DB-BD31-4B8C-83A1-F6EECF244321}">
                <p14:modId xmlns:p14="http://schemas.microsoft.com/office/powerpoint/2010/main" val="1775730856"/>
              </p:ext>
            </p:extLst>
          </p:nvPr>
        </p:nvGraphicFramePr>
        <p:xfrm>
          <a:off x="668593" y="1116381"/>
          <a:ext cx="10854813" cy="5369781"/>
        </p:xfrm>
        <a:graphic>
          <a:graphicData uri="http://schemas.openxmlformats.org/drawingml/2006/table">
            <a:tbl>
              <a:tblPr firstRow="1" firstCol="1" lastRow="1" lastCol="1" bandRow="1" bandCol="1"/>
              <a:tblGrid>
                <a:gridCol w="2300749">
                  <a:extLst>
                    <a:ext uri="{9D8B030D-6E8A-4147-A177-3AD203B41FA5}">
                      <a16:colId xmlns:a16="http://schemas.microsoft.com/office/drawing/2014/main" val="4232021095"/>
                    </a:ext>
                  </a:extLst>
                </a:gridCol>
                <a:gridCol w="6126452">
                  <a:extLst>
                    <a:ext uri="{9D8B030D-6E8A-4147-A177-3AD203B41FA5}">
                      <a16:colId xmlns:a16="http://schemas.microsoft.com/office/drawing/2014/main" val="1386928965"/>
                    </a:ext>
                  </a:extLst>
                </a:gridCol>
                <a:gridCol w="2427612">
                  <a:extLst>
                    <a:ext uri="{9D8B030D-6E8A-4147-A177-3AD203B41FA5}">
                      <a16:colId xmlns:a16="http://schemas.microsoft.com/office/drawing/2014/main" val="3346539840"/>
                    </a:ext>
                  </a:extLst>
                </a:gridCol>
              </a:tblGrid>
              <a:tr h="645927">
                <a:tc>
                  <a:txBody>
                    <a:bodyPr/>
                    <a:lstStyle/>
                    <a:p>
                      <a:pPr marL="0" marR="0" algn="ctr">
                        <a:spcBef>
                          <a:spcPts val="310"/>
                        </a:spcBef>
                      </a:pPr>
                      <a:r>
                        <a:rPr lang="en-US" sz="18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SOPO</a:t>
                      </a: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Task / Subtask Number</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spcBef>
                          <a:spcPts val="310"/>
                        </a:spcBef>
                      </a:pPr>
                      <a:r>
                        <a:rPr lang="en-US" sz="18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Deliverable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130810" marR="125730" indent="-1270" algn="ctr">
                        <a:spcBef>
                          <a:spcPts val="945"/>
                        </a:spcBef>
                      </a:pPr>
                      <a:r>
                        <a:rPr lang="en-US" sz="18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Planned Completion </a:t>
                      </a:r>
                      <a:r>
                        <a:rPr lang="en-US" sz="18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extLst>
                  <a:ext uri="{0D108BD9-81ED-4DB2-BD59-A6C34878D82A}">
                    <a16:rowId xmlns:a16="http://schemas.microsoft.com/office/drawing/2014/main" val="1711972367"/>
                  </a:ext>
                </a:extLst>
              </a:tr>
              <a:tr h="361514">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1.1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Project Management Plan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a:effectLst/>
                          <a:latin typeface="Arial" panose="020B0604020202020204" pitchFamily="34" charset="0"/>
                          <a:ea typeface="Arial" panose="020B0604020202020204" pitchFamily="34" charset="0"/>
                          <a:cs typeface="Times New Roman" panose="02020603050405020304" pitchFamily="18" charset="0"/>
                        </a:rPr>
                        <a:t>10/31/2024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95840114"/>
                  </a:ext>
                </a:extLst>
              </a:tr>
              <a:tr h="361514">
                <a:tc>
                  <a:txBody>
                    <a:bodyPr/>
                    <a:lstStyle/>
                    <a:p>
                      <a:pPr marL="0" marR="0" algn="ctr">
                        <a:lnSpc>
                          <a:spcPct val="107000"/>
                        </a:lnSpc>
                      </a:pPr>
                      <a:r>
                        <a:rPr lang="en-US" sz="1600">
                          <a:effectLst/>
                          <a:latin typeface="Arial" panose="020B0604020202020204" pitchFamily="34" charset="0"/>
                          <a:ea typeface="Arial" panose="020B0604020202020204" pitchFamily="34" charset="0"/>
                          <a:cs typeface="Times New Roman" panose="02020603050405020304" pitchFamily="18" charset="0"/>
                        </a:rPr>
                        <a:t>1.2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Community Benefits Plan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a:effectLst/>
                          <a:latin typeface="Arial" panose="020B0604020202020204" pitchFamily="34" charset="0"/>
                          <a:ea typeface="Arial" panose="020B0604020202020204" pitchFamily="34" charset="0"/>
                          <a:cs typeface="Times New Roman" panose="02020603050405020304" pitchFamily="18" charset="0"/>
                        </a:rPr>
                        <a:t>10/31/2024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306574"/>
                  </a:ext>
                </a:extLst>
              </a:tr>
              <a:tr h="338084">
                <a:tc>
                  <a:txBody>
                    <a:bodyPr/>
                    <a:lstStyle/>
                    <a:p>
                      <a:pPr marL="0" marR="0" algn="ctr">
                        <a:lnSpc>
                          <a:spcPct val="107000"/>
                        </a:lnSpc>
                      </a:pPr>
                      <a:r>
                        <a:rPr lang="en-US" sz="1600">
                          <a:effectLst/>
                          <a:latin typeface="Arial" panose="020B0604020202020204" pitchFamily="34" charset="0"/>
                          <a:ea typeface="Arial" panose="020B0604020202020204" pitchFamily="34" charset="0"/>
                          <a:cs typeface="Times New Roman" panose="02020603050405020304" pitchFamily="18" charset="0"/>
                        </a:rPr>
                        <a:t>1.3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NEPA Compliance (if applicable)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a:effectLst/>
                          <a:latin typeface="Arial" panose="020B0604020202020204" pitchFamily="34" charset="0"/>
                          <a:ea typeface="Arial" panose="020B0604020202020204" pitchFamily="34" charset="0"/>
                          <a:cs typeface="Times New Roman" panose="02020603050405020304" pitchFamily="18" charset="0"/>
                        </a:rPr>
                        <a:t>8/31/2026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7942642"/>
                  </a:ext>
                </a:extLst>
              </a:tr>
              <a:tr h="361514">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1.4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Regulatory Approvals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a:effectLst/>
                          <a:latin typeface="Arial" panose="020B0604020202020204" pitchFamily="34" charset="0"/>
                          <a:ea typeface="Arial" panose="020B0604020202020204" pitchFamily="34" charset="0"/>
                          <a:cs typeface="Times New Roman" panose="02020603050405020304" pitchFamily="18" charset="0"/>
                        </a:rPr>
                        <a:t>As required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7951901"/>
                  </a:ext>
                </a:extLst>
              </a:tr>
              <a:tr h="361514">
                <a:tc>
                  <a:txBody>
                    <a:bodyPr/>
                    <a:lstStyle/>
                    <a:p>
                      <a:pPr marL="0" marR="0" algn="ctr">
                        <a:lnSpc>
                          <a:spcPct val="107000"/>
                        </a:lnSpc>
                      </a:pPr>
                      <a:r>
                        <a:rPr lang="en-US" sz="1600">
                          <a:effectLst/>
                          <a:latin typeface="Arial" panose="020B0604020202020204" pitchFamily="34" charset="0"/>
                          <a:ea typeface="Arial" panose="020B0604020202020204" pitchFamily="34" charset="0"/>
                          <a:cs typeface="Times New Roman" panose="02020603050405020304" pitchFamily="18" charset="0"/>
                        </a:rPr>
                        <a:t>2.0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System Assessment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a:effectLst/>
                          <a:latin typeface="Arial" panose="020B0604020202020204" pitchFamily="34" charset="0"/>
                          <a:ea typeface="Arial" panose="020B0604020202020204" pitchFamily="34" charset="0"/>
                          <a:cs typeface="Times New Roman" panose="02020603050405020304" pitchFamily="18" charset="0"/>
                        </a:rPr>
                        <a:t>6/30/2025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6681314"/>
                  </a:ext>
                </a:extLst>
              </a:tr>
              <a:tr h="361514">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3.1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Mapping and System Model Report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10/31/2025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3651086"/>
                  </a:ext>
                </a:extLst>
              </a:tr>
              <a:tr h="361514">
                <a:tc>
                  <a:txBody>
                    <a:bodyPr/>
                    <a:lstStyle/>
                    <a:p>
                      <a:pPr marL="0" marR="0" algn="ctr">
                        <a:lnSpc>
                          <a:spcPct val="107000"/>
                        </a:lnSpc>
                      </a:pPr>
                      <a:r>
                        <a:rPr lang="en-US" sz="1600">
                          <a:effectLst/>
                          <a:latin typeface="Arial" panose="020B0604020202020204" pitchFamily="34" charset="0"/>
                          <a:ea typeface="Arial" panose="020B0604020202020204" pitchFamily="34" charset="0"/>
                          <a:cs typeface="Times New Roman" panose="02020603050405020304" pitchFamily="18" charset="0"/>
                        </a:rPr>
                        <a:t>3.2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Coordination Study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12/31/2025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7843948"/>
                  </a:ext>
                </a:extLst>
              </a:tr>
              <a:tr h="361514">
                <a:tc>
                  <a:txBody>
                    <a:bodyPr/>
                    <a:lstStyle/>
                    <a:p>
                      <a:pPr marL="0" marR="0" algn="ctr">
                        <a:lnSpc>
                          <a:spcPct val="107000"/>
                        </a:lnSpc>
                      </a:pPr>
                      <a:r>
                        <a:rPr lang="en-US" sz="1600">
                          <a:effectLst/>
                          <a:latin typeface="Arial" panose="020B0604020202020204" pitchFamily="34" charset="0"/>
                          <a:ea typeface="Arial" panose="020B0604020202020204" pitchFamily="34" charset="0"/>
                          <a:cs typeface="Times New Roman" panose="02020603050405020304" pitchFamily="18" charset="0"/>
                        </a:rPr>
                        <a:t>4.1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Enhanced Vegetation Management Plan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3/31/2026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300982"/>
                  </a:ext>
                </a:extLst>
              </a:tr>
              <a:tr h="360657">
                <a:tc>
                  <a:txBody>
                    <a:bodyPr/>
                    <a:lstStyle/>
                    <a:p>
                      <a:pPr marL="0" marR="0" algn="ctr">
                        <a:lnSpc>
                          <a:spcPct val="107000"/>
                        </a:lnSpc>
                      </a:pPr>
                      <a:r>
                        <a:rPr lang="en-US" sz="1600">
                          <a:effectLst/>
                          <a:latin typeface="Arial" panose="020B0604020202020204" pitchFamily="34" charset="0"/>
                          <a:ea typeface="Arial" panose="020B0604020202020204" pitchFamily="34" charset="0"/>
                          <a:cs typeface="Times New Roman" panose="02020603050405020304" pitchFamily="18" charset="0"/>
                        </a:rPr>
                        <a:t>5.1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Distribution Line Hardening Plan/Design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4/30/2026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49423138"/>
                  </a:ext>
                </a:extLst>
              </a:tr>
              <a:tr h="361514">
                <a:tc>
                  <a:txBody>
                    <a:bodyPr/>
                    <a:lstStyle/>
                    <a:p>
                      <a:pPr marL="0" marR="0" algn="ctr">
                        <a:lnSpc>
                          <a:spcPct val="107000"/>
                        </a:lnSpc>
                      </a:pPr>
                      <a:r>
                        <a:rPr lang="en-US" sz="1600">
                          <a:effectLst/>
                          <a:latin typeface="Arial" panose="020B0604020202020204" pitchFamily="34" charset="0"/>
                          <a:ea typeface="Arial" panose="020B0604020202020204" pitchFamily="34" charset="0"/>
                          <a:cs typeface="Times New Roman" panose="02020603050405020304" pitchFamily="18" charset="0"/>
                        </a:rPr>
                        <a:t>5.2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Distribution Automation Plan/Design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4/30/2027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4279679"/>
                  </a:ext>
                </a:extLst>
              </a:tr>
              <a:tr h="369223">
                <a:tc>
                  <a:txBody>
                    <a:bodyPr/>
                    <a:lstStyle/>
                    <a:p>
                      <a:pPr marL="0" marR="0" algn="ctr">
                        <a:lnSpc>
                          <a:spcPct val="107000"/>
                        </a:lnSpc>
                      </a:pPr>
                      <a:r>
                        <a:rPr lang="en-US" sz="1600">
                          <a:effectLst/>
                          <a:latin typeface="Arial" panose="020B0604020202020204" pitchFamily="34" charset="0"/>
                          <a:ea typeface="Arial" panose="020B0604020202020204" pitchFamily="34" charset="0"/>
                          <a:cs typeface="Times New Roman" panose="02020603050405020304" pitchFamily="18" charset="0"/>
                        </a:rPr>
                        <a:t>5.5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Grid Modernization/Hardening Plan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3/31/2027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70348782"/>
                  </a:ext>
                </a:extLst>
              </a:tr>
              <a:tr h="747245">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Pre-Continuation and Final Briefing Documents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dirty="0">
                          <a:effectLst/>
                          <a:latin typeface="Arial" panose="020B0604020202020204" pitchFamily="34" charset="0"/>
                          <a:ea typeface="Arial" panose="020B0604020202020204" pitchFamily="34" charset="0"/>
                          <a:cs typeface="Times New Roman" panose="02020603050405020304" pitchFamily="18" charset="0"/>
                        </a:rPr>
                        <a:t>8/15/2025, 5/15/2027,7/15/2029, 12/31/2029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4416525"/>
                  </a:ext>
                </a:extLst>
              </a:tr>
            </a:tbl>
          </a:graphicData>
        </a:graphic>
      </p:graphicFrame>
    </p:spTree>
    <p:extLst>
      <p:ext uri="{BB962C8B-B14F-4D97-AF65-F5344CB8AC3E}">
        <p14:creationId xmlns:p14="http://schemas.microsoft.com/office/powerpoint/2010/main" val="228566585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1C4BF83C-BA0C-CD69-C488-2F2C0AAD8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708C8-E5A6-A81F-24CA-4D5BA465C535}"/>
              </a:ext>
            </a:extLst>
          </p:cNvPr>
          <p:cNvSpPr>
            <a:spLocks noGrp="1"/>
          </p:cNvSpPr>
          <p:nvPr>
            <p:ph type="ctrTitle"/>
          </p:nvPr>
        </p:nvSpPr>
        <p:spPr>
          <a:xfrm>
            <a:off x="246898" y="78435"/>
            <a:ext cx="11698203" cy="666632"/>
          </a:xfrm>
        </p:spPr>
        <p:txBody>
          <a:bodyPr>
            <a:noAutofit/>
          </a:bodyPr>
          <a:lstStyle/>
          <a:p>
            <a:r>
              <a:rPr lang="en-US" sz="3900" b="1" dirty="0">
                <a:solidFill>
                  <a:srgbClr val="373838"/>
                </a:solidFill>
                <a:latin typeface="Arial" panose="020B0604020202020204"/>
              </a:rPr>
              <a:t>Project</a:t>
            </a:r>
            <a:r>
              <a:rPr kumimoji="0" lang="en-US" sz="3900" b="1" i="0" u="none" strike="noStrike" kern="1200" cap="none" spc="0" normalizeH="0" baseline="0" noProof="0" dirty="0">
                <a:ln>
                  <a:noFill/>
                </a:ln>
                <a:solidFill>
                  <a:srgbClr val="373838"/>
                </a:solidFill>
                <a:effectLst/>
                <a:uLnTx/>
                <a:uFillTx/>
                <a:latin typeface="Arial" panose="020B0604020202020204"/>
                <a:ea typeface="+mj-ea"/>
                <a:cs typeface="+mj-cs"/>
              </a:rPr>
              <a:t> Risk Assessment</a:t>
            </a:r>
            <a:endParaRPr lang="en-US" sz="4800" dirty="0"/>
          </a:p>
        </p:txBody>
      </p:sp>
      <p:graphicFrame>
        <p:nvGraphicFramePr>
          <p:cNvPr id="3" name="Table 2">
            <a:extLst>
              <a:ext uri="{FF2B5EF4-FFF2-40B4-BE49-F238E27FC236}">
                <a16:creationId xmlns:a16="http://schemas.microsoft.com/office/drawing/2014/main" id="{705944E6-87AE-3F27-819C-E2F1E8A3621E}"/>
              </a:ext>
            </a:extLst>
          </p:cNvPr>
          <p:cNvGraphicFramePr>
            <a:graphicFrameLocks noGrp="1"/>
          </p:cNvGraphicFramePr>
          <p:nvPr>
            <p:extLst>
              <p:ext uri="{D42A27DB-BD31-4B8C-83A1-F6EECF244321}">
                <p14:modId xmlns:p14="http://schemas.microsoft.com/office/powerpoint/2010/main" val="2472374110"/>
              </p:ext>
            </p:extLst>
          </p:nvPr>
        </p:nvGraphicFramePr>
        <p:xfrm>
          <a:off x="246898" y="853767"/>
          <a:ext cx="11698203" cy="5806630"/>
        </p:xfrm>
        <a:graphic>
          <a:graphicData uri="http://schemas.openxmlformats.org/drawingml/2006/table">
            <a:tbl>
              <a:tblPr firstRow="1" firstCol="1" lastRow="1" lastCol="1" bandRow="1" bandCol="1"/>
              <a:tblGrid>
                <a:gridCol w="2924551">
                  <a:extLst>
                    <a:ext uri="{9D8B030D-6E8A-4147-A177-3AD203B41FA5}">
                      <a16:colId xmlns:a16="http://schemas.microsoft.com/office/drawing/2014/main" val="1905283832"/>
                    </a:ext>
                  </a:extLst>
                </a:gridCol>
                <a:gridCol w="1751379">
                  <a:extLst>
                    <a:ext uri="{9D8B030D-6E8A-4147-A177-3AD203B41FA5}">
                      <a16:colId xmlns:a16="http://schemas.microsoft.com/office/drawing/2014/main" val="2770456798"/>
                    </a:ext>
                  </a:extLst>
                </a:gridCol>
                <a:gridCol w="3016728">
                  <a:extLst>
                    <a:ext uri="{9D8B030D-6E8A-4147-A177-3AD203B41FA5}">
                      <a16:colId xmlns:a16="http://schemas.microsoft.com/office/drawing/2014/main" val="1680900421"/>
                    </a:ext>
                  </a:extLst>
                </a:gridCol>
                <a:gridCol w="4005545">
                  <a:extLst>
                    <a:ext uri="{9D8B030D-6E8A-4147-A177-3AD203B41FA5}">
                      <a16:colId xmlns:a16="http://schemas.microsoft.com/office/drawing/2014/main" val="184318507"/>
                    </a:ext>
                  </a:extLst>
                </a:gridCol>
              </a:tblGrid>
              <a:tr h="866877">
                <a:tc>
                  <a:txBody>
                    <a:bodyPr/>
                    <a:lstStyle/>
                    <a:p>
                      <a:pPr marL="0" marR="0" algn="ctr">
                        <a:spcBef>
                          <a:spcPts val="15"/>
                        </a:spcBef>
                      </a:pPr>
                      <a:r>
                        <a:rPr lang="en-US" sz="1200" i="1"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500380" marR="494665" algn="ctr"/>
                      <a:r>
                        <a:rPr lang="en-US" sz="16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184150" marR="178435" algn="ctr">
                        <a:lnSpc>
                          <a:spcPts val="1265"/>
                        </a:lnSpc>
                        <a:spcBef>
                          <a:spcPts val="360"/>
                        </a:spcBef>
                      </a:pP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Likelihood</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183515" marR="178435" algn="ct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(High,</a:t>
                      </a:r>
                      <a:r>
                        <a:rPr lang="en-US" sz="11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Medium,</a:t>
                      </a:r>
                      <a:r>
                        <a:rPr lang="en-US" sz="11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Low)</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83515" marR="178435" algn="ctr">
                        <a:lnSpc>
                          <a:spcPts val="1265"/>
                        </a:lnSpc>
                      </a:pPr>
                      <a:r>
                        <a:rPr lang="en-US" sz="14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Impact</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184150" marR="178435" algn="ct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(High,</a:t>
                      </a:r>
                      <a:r>
                        <a:rPr lang="en-US" sz="11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Medium,</a:t>
                      </a:r>
                      <a:r>
                        <a:rPr lang="en-US" sz="11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Low)</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60960" marR="56515" algn="ctr">
                        <a:lnSpc>
                          <a:spcPts val="1265"/>
                        </a:lnSpc>
                        <a:spcBef>
                          <a:spcPts val="995"/>
                        </a:spcBef>
                      </a:pPr>
                      <a:r>
                        <a:rPr lang="en-US"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Potential</a:t>
                      </a:r>
                      <a:r>
                        <a:rPr lang="en-US" sz="1600" b="1"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Impact</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p>
                      <a:pPr marL="63500" marR="56515"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(Identify</a:t>
                      </a:r>
                      <a:r>
                        <a:rPr lang="en-US" sz="1200" spc="-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SOPO</a:t>
                      </a:r>
                      <a:r>
                        <a:rPr lang="en-US" sz="1200" spc="-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Task/Subtask if applicable)</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spcBef>
                          <a:spcPts val="10"/>
                        </a:spcBef>
                      </a:pPr>
                      <a:r>
                        <a:rPr lang="en-US" sz="1200" i="1"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726440" marR="720725" algn="ctr"/>
                      <a:r>
                        <a:rPr lang="en-US" sz="16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Mitigation Strategy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extLst>
                  <a:ext uri="{0D108BD9-81ED-4DB2-BD59-A6C34878D82A}">
                    <a16:rowId xmlns:a16="http://schemas.microsoft.com/office/drawing/2014/main" val="564687628"/>
                  </a:ext>
                </a:extLst>
              </a:tr>
              <a:tr h="574780">
                <a:tc>
                  <a:txBody>
                    <a:bodyPr/>
                    <a:lstStyle/>
                    <a:p>
                      <a:pPr marL="0" marR="84455"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Delays in obtaining NEPA compliance</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Medium</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High</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71755"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Task 1.3 - Could delay project start and subsequent tasks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Start NEPA process early, engage experienced consultants, maintain open communication with regulatory agencies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491030"/>
                  </a:ext>
                </a:extLst>
              </a:tr>
              <a:tr h="574780">
                <a:tc>
                  <a:txBody>
                    <a:bodyPr/>
                    <a:lstStyle/>
                    <a:p>
                      <a:pPr marL="0" marR="84455"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Insufficient aerial assessment coverage due to weather or technical issues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Medium</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Medium</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71755"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Task 2.1 - Incomplete system assessment data</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Schedule multiple assessment windows, have backup equipment ready, consider alternative assessment methods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8188362"/>
                  </a:ext>
                </a:extLst>
              </a:tr>
              <a:tr h="574780">
                <a:tc>
                  <a:txBody>
                    <a:bodyPr/>
                    <a:lstStyle/>
                    <a:p>
                      <a:pPr marL="0" marR="84455"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Supply chain disruptions affecting procurement of grid modernization materials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High</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High</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71755"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Tasks 8.1, 10.0 - Could delay implementation of grid hardening</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Identify multiple suppliers, consider stockpiling critical components, develop contingency plans for alternative materials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315420"/>
                  </a:ext>
                </a:extLst>
              </a:tr>
              <a:tr h="574780">
                <a:tc>
                  <a:txBody>
                    <a:bodyPr/>
                    <a:lstStyle/>
                    <a:p>
                      <a:pPr marL="0" marR="84455"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Shortage of qualified workforce for implementation</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Medium</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High</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71755"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Tasks 8.2, 10.0 - Could slow down project execution</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 partnerships with local educational institutions, offer competitive compensation, implement robust training programs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4580146"/>
                  </a:ext>
                </a:extLst>
              </a:tr>
              <a:tr h="574780">
                <a:tc>
                  <a:txBody>
                    <a:bodyPr/>
                    <a:lstStyle/>
                    <a:p>
                      <a:pPr marL="0" marR="84455"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Unexpected technical challenges in integrating new grid modernization technologies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Medium</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High</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71755"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Task 10.5 - Could delay automation implementation and affect overall project timeline</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Conduct thorough testing before full deployment, engage vendors for technical support, maintain flexibility in implementation schedule</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8764446"/>
                  </a:ext>
                </a:extLst>
              </a:tr>
              <a:tr h="574780">
                <a:tc>
                  <a:txBody>
                    <a:bodyPr/>
                    <a:lstStyle/>
                    <a:p>
                      <a:pPr marL="0" marR="84455"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Natural disasters or extreme weather events during project execution</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Low</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High</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71755"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All tasks - Could cause significant delays and damage</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spcBef>
                          <a:spcPts val="36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adequate insurance coverage and build in schedule buffers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5457784"/>
                  </a:ext>
                </a:extLst>
              </a:tr>
              <a:tr h="393793">
                <a:tc>
                  <a:txBody>
                    <a:bodyPr/>
                    <a:lstStyle/>
                    <a:p>
                      <a:pPr marL="0" marR="0" algn="l"/>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Budget overruns due to unforeseen circumstances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Medium</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High</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All tasks - Could limit scope of project implementation</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 cost tracking, maintain contingency fund, prioritize critical components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411747"/>
                  </a:ext>
                </a:extLst>
              </a:tr>
              <a:tr h="393793">
                <a:tc>
                  <a:txBody>
                    <a:bodyPr/>
                    <a:lstStyle/>
                    <a:p>
                      <a:pPr marL="0" marR="0" algn="l"/>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Community opposition to project activities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Low</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Medium</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Tasks 7.0, 9.0 - Could delay vegetation management and grid modernization efforts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 robust community engagement plan, clearly communicate project benefits, address concerns proactively</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925606"/>
                  </a:ext>
                </a:extLst>
              </a:tr>
              <a:tr h="393793">
                <a:tc>
                  <a:txBody>
                    <a:bodyPr/>
                    <a:lstStyle/>
                    <a:p>
                      <a:pPr marL="0" marR="0" algn="l"/>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Regulatory changes affecting project scope or implementation</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Low</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High</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All tasks - Could require significant project adjustments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Monitor regulatory environment closely, maintain flexibility in project plans, engage with regulatory bodies proactively</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864278"/>
                  </a:ext>
                </a:extLst>
              </a:tr>
            </a:tbl>
          </a:graphicData>
        </a:graphic>
      </p:graphicFrame>
    </p:spTree>
    <p:extLst>
      <p:ext uri="{BB962C8B-B14F-4D97-AF65-F5344CB8AC3E}">
        <p14:creationId xmlns:p14="http://schemas.microsoft.com/office/powerpoint/2010/main" val="73506780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5EC0BD91-0EC5-A8FC-53E5-0F1DB8D41A7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8BB3ADF-9A34-CBFD-A961-8487F53D80B5}"/>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4725746" y="177044"/>
            <a:ext cx="2740508" cy="3102654"/>
          </a:xfrm>
          <a:prstGeom prst="rect">
            <a:avLst/>
          </a:prstGeom>
          <a:effectLst>
            <a:glow>
              <a:schemeClr val="accent1"/>
            </a:glow>
            <a:softEdge rad="406400"/>
          </a:effectLst>
        </p:spPr>
      </p:pic>
      <p:sp>
        <p:nvSpPr>
          <p:cNvPr id="3" name="Subtitle 2">
            <a:extLst>
              <a:ext uri="{FF2B5EF4-FFF2-40B4-BE49-F238E27FC236}">
                <a16:creationId xmlns:a16="http://schemas.microsoft.com/office/drawing/2014/main" id="{AFE5F140-0A6B-8FE6-B47F-E97AB224DCAC}"/>
              </a:ext>
            </a:extLst>
          </p:cNvPr>
          <p:cNvSpPr>
            <a:spLocks noGrp="1"/>
          </p:cNvSpPr>
          <p:nvPr>
            <p:ph type="subTitle" idx="1"/>
          </p:nvPr>
        </p:nvSpPr>
        <p:spPr>
          <a:xfrm>
            <a:off x="2852017" y="3069850"/>
            <a:ext cx="8969474" cy="3201715"/>
          </a:xfrm>
          <a:effectLst>
            <a:softEdge rad="12700"/>
          </a:effectLst>
        </p:spPr>
        <p:txBody>
          <a:bodyPr>
            <a:normAutofit/>
          </a:bodyPr>
          <a:lstStyle/>
          <a:p>
            <a:endParaRPr lang="en-US" sz="2800" b="1"/>
          </a:p>
          <a:p>
            <a:pPr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road with power lines and power poles&#10;&#10;Description automatically generated">
            <a:extLst>
              <a:ext uri="{FF2B5EF4-FFF2-40B4-BE49-F238E27FC236}">
                <a16:creationId xmlns:a16="http://schemas.microsoft.com/office/drawing/2014/main" id="{4DD1FFD1-D536-E2C3-0C54-7FDDE4460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53" y="3111909"/>
            <a:ext cx="12083494" cy="3102653"/>
          </a:xfrm>
          <a:prstGeom prst="rect">
            <a:avLst/>
          </a:prstGeom>
        </p:spPr>
      </p:pic>
    </p:spTree>
    <p:extLst>
      <p:ext uri="{BB962C8B-B14F-4D97-AF65-F5344CB8AC3E}">
        <p14:creationId xmlns:p14="http://schemas.microsoft.com/office/powerpoint/2010/main" val="193634446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549EA8-2A5A-3B22-6534-62CE7CD078D0}"/>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ECC78-41C4-97EE-5739-02D2C94AE95E}"/>
              </a:ext>
            </a:extLst>
          </p:cNvPr>
          <p:cNvSpPr>
            <a:spLocks noGrp="1"/>
          </p:cNvSpPr>
          <p:nvPr>
            <p:ph type="ctrTitle"/>
          </p:nvPr>
        </p:nvSpPr>
        <p:spPr>
          <a:xfrm>
            <a:off x="589009" y="502400"/>
            <a:ext cx="3367171" cy="1818064"/>
          </a:xfrm>
        </p:spPr>
        <p:txBody>
          <a:bodyPr vert="horz" lIns="91440" tIns="45720" rIns="91440" bIns="45720" rtlCol="0" anchor="ctr">
            <a:normAutofit/>
          </a:bodyPr>
          <a:lstStyle/>
          <a:p>
            <a:r>
              <a:rPr lang="en-US" sz="4000" b="1" kern="1200" dirty="0">
                <a:solidFill>
                  <a:schemeClr val="tx1"/>
                </a:solidFill>
                <a:latin typeface="+mj-lt"/>
                <a:ea typeface="+mj-ea"/>
                <a:cs typeface="+mj-cs"/>
              </a:rPr>
              <a:t>Introduction</a:t>
            </a:r>
            <a:br>
              <a:rPr lang="en-US" sz="4000" b="1"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sp>
        <p:nvSpPr>
          <p:cNvPr id="33" name="Rectangle 3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8" name="Picture 7">
            <a:extLst>
              <a:ext uri="{FF2B5EF4-FFF2-40B4-BE49-F238E27FC236}">
                <a16:creationId xmlns:a16="http://schemas.microsoft.com/office/drawing/2014/main" id="{CEB696CB-11BF-C5B9-CCB3-162E0FA74A42}"/>
              </a:ext>
            </a:extLst>
          </p:cNvPr>
          <p:cNvPicPr>
            <a:picLocks noChangeAspect="1"/>
          </p:cNvPicPr>
          <p:nvPr/>
        </p:nvPicPr>
        <p:blipFill>
          <a:blip r:embed="rId3">
            <a:extLst>
              <a:ext uri="{28A0092B-C50C-407E-A947-70E740481C1C}">
                <a14:useLocalDpi xmlns:a14="http://schemas.microsoft.com/office/drawing/2010/main" val="0"/>
              </a:ext>
            </a:extLst>
          </a:blip>
          <a:srcRect t="9570" r="-2" b="12510"/>
          <a:stretch/>
        </p:blipFill>
        <p:spPr>
          <a:xfrm>
            <a:off x="-1" y="2826737"/>
            <a:ext cx="4565779" cy="4031263"/>
          </a:xfrm>
          <a:prstGeom prst="rect">
            <a:avLst/>
          </a:prstGeom>
        </p:spPr>
      </p:pic>
      <p:sp>
        <p:nvSpPr>
          <p:cNvPr id="3" name="Subtitle 2">
            <a:extLst>
              <a:ext uri="{FF2B5EF4-FFF2-40B4-BE49-F238E27FC236}">
                <a16:creationId xmlns:a16="http://schemas.microsoft.com/office/drawing/2014/main" id="{9644BE2E-7FD4-B215-497B-3418AA454C95}"/>
              </a:ext>
            </a:extLst>
          </p:cNvPr>
          <p:cNvSpPr>
            <a:spLocks noGrp="1"/>
          </p:cNvSpPr>
          <p:nvPr>
            <p:ph type="subTitle" idx="1"/>
          </p:nvPr>
        </p:nvSpPr>
        <p:spPr>
          <a:xfrm>
            <a:off x="5449633" y="3455208"/>
            <a:ext cx="5742432" cy="2344708"/>
          </a:xfrm>
        </p:spPr>
        <p:txBody>
          <a:bodyPr vert="horz" lIns="91440" tIns="45720" rIns="91440" bIns="45720" rtlCol="0" anchor="ctr">
            <a:normAutofit lnSpcReduction="10000"/>
          </a:bodyPr>
          <a:lstStyle/>
          <a:p>
            <a:pPr indent="-228600" algn="l">
              <a:buFont typeface="Arial" panose="020B0604020202020204" pitchFamily="34" charset="0"/>
              <a:buChar char="•"/>
            </a:pPr>
            <a:endParaRPr lang="en-US" sz="1400" b="1" dirty="0"/>
          </a:p>
          <a:p>
            <a:pPr marL="457200" indent="-228600" algn="l">
              <a:buFont typeface="Arial" panose="020B0604020202020204" pitchFamily="34" charset="0"/>
              <a:buChar char="•"/>
            </a:pPr>
            <a:r>
              <a:rPr lang="en-US" sz="1400" dirty="0"/>
              <a:t>Project Title: Three-Part Wildfire Damage Mitigation Project</a:t>
            </a:r>
          </a:p>
          <a:p>
            <a:pPr marL="457200" indent="-228600" algn="l">
              <a:buFont typeface="Arial" panose="020B0604020202020204" pitchFamily="34" charset="0"/>
              <a:buChar char="•"/>
            </a:pPr>
            <a:r>
              <a:rPr lang="en-US" sz="1400" dirty="0"/>
              <a:t>Prime Recipient: Mora-San Miguel Electric Cooperative (MSMEC or Recipient)</a:t>
            </a:r>
          </a:p>
          <a:p>
            <a:pPr marL="457200" indent="-228600" algn="l">
              <a:buFont typeface="Arial" panose="020B0604020202020204" pitchFamily="34" charset="0"/>
              <a:buChar char="•"/>
            </a:pPr>
            <a:r>
              <a:rPr lang="en-US" sz="1400" dirty="0"/>
              <a:t>DE-FOA-2740:  DE-</a:t>
            </a:r>
            <a:r>
              <a:rPr lang="en-US" sz="1400" dirty="0" err="1"/>
              <a:t>GD0000893</a:t>
            </a:r>
            <a:endParaRPr lang="en-US" sz="1400" dirty="0"/>
          </a:p>
          <a:p>
            <a:pPr marL="457200" indent="-228600" algn="l">
              <a:buFont typeface="Arial" panose="020B0604020202020204" pitchFamily="34" charset="0"/>
              <a:buChar char="•"/>
            </a:pPr>
            <a:r>
              <a:rPr lang="en-US" sz="1400" dirty="0"/>
              <a:t>Federal Project Officer:  Brayden S. Rumsey</a:t>
            </a:r>
          </a:p>
          <a:p>
            <a:pPr marL="457200" indent="-228600" algn="l">
              <a:buFont typeface="Arial" panose="020B0604020202020204" pitchFamily="34" charset="0"/>
              <a:buChar char="•"/>
            </a:pPr>
            <a:r>
              <a:rPr lang="en-US" sz="1400" dirty="0"/>
              <a:t>Business Point of Contact:  Les Montoya</a:t>
            </a:r>
          </a:p>
          <a:p>
            <a:pPr marL="457200" indent="-228600" algn="l">
              <a:buFont typeface="Arial" panose="020B0604020202020204" pitchFamily="34" charset="0"/>
              <a:buChar char="•"/>
            </a:pPr>
            <a:r>
              <a:rPr lang="en-US" sz="1400" dirty="0"/>
              <a:t>Principal Investigator:  Jason Trujillo</a:t>
            </a:r>
          </a:p>
          <a:p>
            <a:pPr marL="457200" indent="-228600" algn="l">
              <a:buFont typeface="Arial" panose="020B0604020202020204" pitchFamily="34" charset="0"/>
              <a:buChar char="•"/>
            </a:pPr>
            <a:endParaRPr lang="en-US" sz="1400" dirty="0"/>
          </a:p>
          <a:p>
            <a:pPr indent="-228600" algn="l">
              <a:buFont typeface="Arial" panose="020B0604020202020204" pitchFamily="34" charset="0"/>
              <a:buChar char="•"/>
            </a:pPr>
            <a:endParaRPr lang="en-US" sz="1400" dirty="0">
              <a:effectLst/>
            </a:endParaRPr>
          </a:p>
        </p:txBody>
      </p:sp>
      <p:sp>
        <p:nvSpPr>
          <p:cNvPr id="35" name="Rectangle 34">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10" name="Picture 9" descr="A road with trees and mountains in the background&#10;&#10;Description automatically generated">
            <a:extLst>
              <a:ext uri="{FF2B5EF4-FFF2-40B4-BE49-F238E27FC236}">
                <a16:creationId xmlns:a16="http://schemas.microsoft.com/office/drawing/2014/main" id="{022052AF-C004-5CC5-10F1-7F43D7DF3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245" y="0"/>
            <a:ext cx="7572756" cy="2758496"/>
          </a:xfrm>
          <a:prstGeom prst="rect">
            <a:avLst/>
          </a:prstGeom>
        </p:spPr>
      </p:pic>
    </p:spTree>
    <p:extLst>
      <p:ext uri="{BB962C8B-B14F-4D97-AF65-F5344CB8AC3E}">
        <p14:creationId xmlns:p14="http://schemas.microsoft.com/office/powerpoint/2010/main" val="229765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7EB4A322-2D6B-D436-81F2-01EF4B3FE8A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A941698-0D7F-7EBD-2E64-C9909C461CBA}"/>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35183" y="1700555"/>
            <a:ext cx="2740508" cy="3102654"/>
          </a:xfrm>
          <a:prstGeom prst="rect">
            <a:avLst/>
          </a:prstGeom>
          <a:effectLst>
            <a:glow>
              <a:schemeClr val="accent1"/>
            </a:glow>
            <a:softEdge rad="406400"/>
          </a:effectLst>
        </p:spPr>
      </p:pic>
      <p:sp>
        <p:nvSpPr>
          <p:cNvPr id="2" name="Title 1">
            <a:extLst>
              <a:ext uri="{FF2B5EF4-FFF2-40B4-BE49-F238E27FC236}">
                <a16:creationId xmlns:a16="http://schemas.microsoft.com/office/drawing/2014/main" id="{5576816D-6D14-66A7-6397-CD9437C56972}"/>
              </a:ext>
            </a:extLst>
          </p:cNvPr>
          <p:cNvSpPr>
            <a:spLocks noGrp="1"/>
          </p:cNvSpPr>
          <p:nvPr>
            <p:ph type="ctrTitle"/>
          </p:nvPr>
        </p:nvSpPr>
        <p:spPr>
          <a:xfrm>
            <a:off x="1855275" y="227286"/>
            <a:ext cx="9382220" cy="851949"/>
          </a:xfrm>
        </p:spPr>
        <p:txBody>
          <a:bodyPr>
            <a:noAutofit/>
          </a:bodyPr>
          <a:lstStyle/>
          <a:p>
            <a:br>
              <a:rPr lang="en-US" sz="3600" b="1" dirty="0"/>
            </a:br>
            <a:r>
              <a:rPr kumimoji="0" lang="en-US" sz="3900" b="1" i="0" u="none" strike="noStrike" kern="1200" cap="none" spc="0" normalizeH="0" baseline="0" noProof="0" dirty="0">
                <a:ln>
                  <a:noFill/>
                </a:ln>
                <a:solidFill>
                  <a:srgbClr val="373838"/>
                </a:solidFill>
                <a:effectLst/>
                <a:uLnTx/>
                <a:uFillTx/>
                <a:latin typeface="Arial" panose="020B0604020202020204"/>
                <a:ea typeface="+mj-ea"/>
                <a:cs typeface="+mj-cs"/>
              </a:rPr>
              <a:t>Project Overview</a:t>
            </a:r>
            <a:endParaRPr lang="en-US" sz="4800" dirty="0"/>
          </a:p>
        </p:txBody>
      </p:sp>
      <p:sp>
        <p:nvSpPr>
          <p:cNvPr id="3" name="Subtitle 2">
            <a:extLst>
              <a:ext uri="{FF2B5EF4-FFF2-40B4-BE49-F238E27FC236}">
                <a16:creationId xmlns:a16="http://schemas.microsoft.com/office/drawing/2014/main" id="{E3D5B762-8B40-2EF4-E7EB-5D5E3D62A677}"/>
              </a:ext>
            </a:extLst>
          </p:cNvPr>
          <p:cNvSpPr>
            <a:spLocks noGrp="1"/>
          </p:cNvSpPr>
          <p:nvPr>
            <p:ph type="subTitle" idx="1"/>
          </p:nvPr>
        </p:nvSpPr>
        <p:spPr>
          <a:xfrm>
            <a:off x="731520" y="3787910"/>
            <a:ext cx="10505975" cy="2483655"/>
          </a:xfrm>
          <a:effectLst>
            <a:softEdge rad="12700"/>
          </a:effectLst>
        </p:spPr>
        <p:txBody>
          <a:bodyPr numCol="2">
            <a:normAutofit/>
          </a:bodyPr>
          <a:lstStyle/>
          <a:p>
            <a:pPr algn="l"/>
            <a:endParaRPr lang="en-US" sz="2800" dirty="0"/>
          </a:p>
          <a:p>
            <a:pPr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7CB91D5-45F9-B837-FCAE-ABDB59189A42}"/>
              </a:ext>
            </a:extLst>
          </p:cNvPr>
          <p:cNvSpPr txBox="1"/>
          <p:nvPr/>
        </p:nvSpPr>
        <p:spPr>
          <a:xfrm>
            <a:off x="2775691" y="1389980"/>
            <a:ext cx="9008100" cy="4632037"/>
          </a:xfrm>
          <a:prstGeom prst="rect">
            <a:avLst/>
          </a:prstGeom>
          <a:noFill/>
        </p:spPr>
        <p:txBody>
          <a:bodyPr wrap="square">
            <a:spAutoFit/>
          </a:bodyPr>
          <a:lstStyle/>
          <a:p>
            <a:pPr marL="117475" marR="0" algn="just">
              <a:spcBef>
                <a:spcPts val="450"/>
              </a:spcBef>
              <a:tabLst>
                <a:tab pos="117475" algn="l"/>
                <a:tab pos="1009650" algn="l"/>
              </a:tabLst>
            </a:pPr>
            <a:r>
              <a:rPr lang="en-US" sz="1800" b="1" dirty="0">
                <a:effectLst/>
                <a:latin typeface="Arial" panose="020B0604020202020204" pitchFamily="34" charset="0"/>
                <a:ea typeface="Arial" panose="020B0604020202020204" pitchFamily="34" charset="0"/>
              </a:rPr>
              <a:t>The focus of the Wildfire Damage Mitigation Project is to modernize and strengthen MSMEC’s grid by accelerating and expanding grid hardening, grid modernization and vegetation management. The results of this project will enable MSMEC to better prevent, withstand and recover from power disruptions, especially those caused by wildfires. This will ultimately benefit members in a service territory comprised of nearly 100% disadvantaged communities (DAC’s). </a:t>
            </a:r>
          </a:p>
          <a:p>
            <a:pPr marL="117475" marR="0" algn="just">
              <a:spcBef>
                <a:spcPts val="450"/>
              </a:spcBef>
              <a:tabLst>
                <a:tab pos="117475" algn="l"/>
                <a:tab pos="1009650" algn="l"/>
              </a:tabLst>
            </a:pPr>
            <a:r>
              <a:rPr lang="en-US" sz="1800" b="1" dirty="0">
                <a:effectLst/>
                <a:latin typeface="Arial" panose="020B0604020202020204" pitchFamily="34" charset="0"/>
                <a:ea typeface="Arial" panose="020B0604020202020204" pitchFamily="34" charset="0"/>
              </a:rPr>
              <a:t>Primary Goals and Expected Results</a:t>
            </a:r>
          </a:p>
          <a:p>
            <a:pPr marL="403225" marR="0" indent="-285750" algn="just">
              <a:spcBef>
                <a:spcPts val="450"/>
              </a:spcBef>
              <a:buFont typeface="Arial" panose="020B0604020202020204" pitchFamily="34" charset="0"/>
              <a:buChar char="•"/>
              <a:tabLst>
                <a:tab pos="117475" algn="l"/>
                <a:tab pos="1009650" algn="l"/>
              </a:tabLst>
            </a:pPr>
            <a:r>
              <a:rPr lang="en-US" sz="1800" b="1" dirty="0">
                <a:effectLst/>
                <a:latin typeface="Arial" panose="020B0604020202020204" pitchFamily="34" charset="0"/>
                <a:ea typeface="Arial" panose="020B0604020202020204" pitchFamily="34" charset="0"/>
              </a:rPr>
              <a:t>Decrease the number and duration of electric disruptions</a:t>
            </a:r>
          </a:p>
          <a:p>
            <a:pPr marL="403225" marR="0" indent="-285750" algn="just">
              <a:spcBef>
                <a:spcPts val="450"/>
              </a:spcBef>
              <a:buFont typeface="Arial" panose="020B0604020202020204" pitchFamily="34" charset="0"/>
              <a:buChar char="•"/>
              <a:tabLst>
                <a:tab pos="117475" algn="l"/>
                <a:tab pos="1009650" algn="l"/>
              </a:tabLst>
            </a:pPr>
            <a:r>
              <a:rPr lang="en-US" b="1" dirty="0">
                <a:latin typeface="Arial" panose="020B0604020202020204" pitchFamily="34" charset="0"/>
                <a:ea typeface="Arial" panose="020B0604020202020204" pitchFamily="34" charset="0"/>
              </a:rPr>
              <a:t>Harden and modernize the grid to withstand and recover faster from wildfires and other climatic events</a:t>
            </a:r>
          </a:p>
          <a:p>
            <a:pPr marL="403225" marR="0" indent="-285750" algn="just">
              <a:spcBef>
                <a:spcPts val="450"/>
              </a:spcBef>
              <a:buFont typeface="Arial" panose="020B0604020202020204" pitchFamily="34" charset="0"/>
              <a:buChar char="•"/>
              <a:tabLst>
                <a:tab pos="117475" algn="l"/>
                <a:tab pos="1009650" algn="l"/>
              </a:tabLst>
            </a:pPr>
            <a:r>
              <a:rPr lang="en-US" sz="1800" b="1" dirty="0">
                <a:effectLst/>
                <a:latin typeface="Arial" panose="020B0604020202020204" pitchFamily="34" charset="0"/>
                <a:ea typeface="Arial" panose="020B0604020202020204" pitchFamily="34" charset="0"/>
              </a:rPr>
              <a:t>Equip</a:t>
            </a:r>
            <a:r>
              <a:rPr lang="en-US" b="1" dirty="0">
                <a:latin typeface="Arial" panose="020B0604020202020204" pitchFamily="34" charset="0"/>
                <a:ea typeface="Arial" panose="020B0604020202020204" pitchFamily="34" charset="0"/>
              </a:rPr>
              <a:t> the grid to be able to adapt to increases in demand and interconnecting with local renewable energy</a:t>
            </a:r>
            <a:endParaRPr lang="en-US" sz="1800" b="1" dirty="0">
              <a:effectLst/>
              <a:latin typeface="Arial" panose="020B0604020202020204" pitchFamily="34" charset="0"/>
              <a:ea typeface="Arial" panose="020B0604020202020204" pitchFamily="34" charset="0"/>
            </a:endParaRPr>
          </a:p>
          <a:p>
            <a:pPr marL="403225" marR="0" indent="-285750" algn="just">
              <a:spcBef>
                <a:spcPts val="450"/>
              </a:spcBef>
              <a:buFont typeface="Arial" panose="020B0604020202020204" pitchFamily="34" charset="0"/>
              <a:buChar char="•"/>
              <a:tabLst>
                <a:tab pos="117475" algn="l"/>
                <a:tab pos="1009650" algn="l"/>
              </a:tabLst>
            </a:pPr>
            <a:r>
              <a:rPr lang="en-US" sz="1800" b="1" dirty="0">
                <a:effectLst/>
                <a:latin typeface="Arial" panose="020B0604020202020204" pitchFamily="34" charset="0"/>
                <a:ea typeface="Arial" panose="020B0604020202020204" pitchFamily="34" charset="0"/>
              </a:rPr>
              <a:t>Increase the value of MSMEC member owned facilities</a:t>
            </a:r>
          </a:p>
          <a:p>
            <a:pPr marL="403225" marR="0" indent="-285750" algn="just">
              <a:spcBef>
                <a:spcPts val="450"/>
              </a:spcBef>
              <a:buFont typeface="Arial" panose="020B0604020202020204" pitchFamily="34" charset="0"/>
              <a:buChar char="•"/>
              <a:tabLst>
                <a:tab pos="117475" algn="l"/>
                <a:tab pos="1009650" algn="l"/>
              </a:tabLst>
            </a:pPr>
            <a:r>
              <a:rPr lang="en-US" b="1" dirty="0">
                <a:latin typeface="Arial" panose="020B0604020202020204" pitchFamily="34" charset="0"/>
                <a:ea typeface="Arial" panose="020B0604020202020204" pitchFamily="34" charset="0"/>
              </a:rPr>
              <a:t>Increase the</a:t>
            </a:r>
            <a:r>
              <a:rPr lang="en-US" sz="1800" b="1" dirty="0">
                <a:effectLst/>
                <a:latin typeface="Arial" panose="020B0604020202020204" pitchFamily="34" charset="0"/>
                <a:ea typeface="Arial" panose="020B0604020202020204" pitchFamily="34" charset="0"/>
              </a:rPr>
              <a:t> number of quality jobs at MSMEC and in the community </a:t>
            </a:r>
          </a:p>
        </p:txBody>
      </p:sp>
    </p:spTree>
    <p:extLst>
      <p:ext uri="{BB962C8B-B14F-4D97-AF65-F5344CB8AC3E}">
        <p14:creationId xmlns:p14="http://schemas.microsoft.com/office/powerpoint/2010/main" val="23270334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D2B51DBC-A073-5353-2829-426057AB18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46DF769-7086-AA9C-3FF2-A94C616AE977}"/>
              </a:ext>
            </a:extLst>
          </p:cNvPr>
          <p:cNvSpPr/>
          <p:nvPr/>
        </p:nvSpPr>
        <p:spPr>
          <a:xfrm>
            <a:off x="0" y="2203811"/>
            <a:ext cx="12192000" cy="46541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989B8AE-2ACB-3B9E-0EB5-EE043F52F0F7}"/>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153745" y="227286"/>
            <a:ext cx="1355878" cy="1535051"/>
          </a:xfrm>
          <a:prstGeom prst="rect">
            <a:avLst/>
          </a:prstGeom>
          <a:effectLst>
            <a:glow>
              <a:schemeClr val="accent1"/>
            </a:glow>
            <a:softEdge rad="406400"/>
          </a:effectLst>
        </p:spPr>
      </p:pic>
      <p:sp>
        <p:nvSpPr>
          <p:cNvPr id="2" name="Title 1">
            <a:extLst>
              <a:ext uri="{FF2B5EF4-FFF2-40B4-BE49-F238E27FC236}">
                <a16:creationId xmlns:a16="http://schemas.microsoft.com/office/drawing/2014/main" id="{DF06DA1B-1173-0F57-29E7-EA848AD473D9}"/>
              </a:ext>
            </a:extLst>
          </p:cNvPr>
          <p:cNvSpPr>
            <a:spLocks noGrp="1"/>
          </p:cNvSpPr>
          <p:nvPr>
            <p:ph type="ctrTitle"/>
          </p:nvPr>
        </p:nvSpPr>
        <p:spPr>
          <a:xfrm>
            <a:off x="114445" y="291157"/>
            <a:ext cx="11963110" cy="851949"/>
          </a:xfrm>
        </p:spPr>
        <p:txBody>
          <a:bodyPr>
            <a:noAutofit/>
          </a:bodyPr>
          <a:lstStyle/>
          <a:p>
            <a:r>
              <a:rPr lang="en-US" sz="4000" b="1" dirty="0">
                <a:latin typeface="Arial" panose="020B0604020202020204" pitchFamily="34" charset="0"/>
                <a:cs typeface="Arial" panose="020B0604020202020204" pitchFamily="34" charset="0"/>
              </a:rPr>
              <a:t>Project Phases</a:t>
            </a:r>
            <a:endParaRPr lang="en-US" sz="54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6C6B21B-9FFC-6D53-C56A-C4C246B6CBA4}"/>
              </a:ext>
            </a:extLst>
          </p:cNvPr>
          <p:cNvSpPr>
            <a:spLocks noGrp="1"/>
          </p:cNvSpPr>
          <p:nvPr>
            <p:ph type="subTitle" idx="1"/>
          </p:nvPr>
        </p:nvSpPr>
        <p:spPr>
          <a:xfrm>
            <a:off x="731520" y="3787910"/>
            <a:ext cx="10505975" cy="2483655"/>
          </a:xfrm>
          <a:effectLst>
            <a:softEdge rad="12700"/>
          </a:effectLst>
        </p:spPr>
        <p:txBody>
          <a:bodyPr numCol="2">
            <a:normAutofit/>
          </a:bodyPr>
          <a:lstStyle/>
          <a:p>
            <a:pPr algn="l"/>
            <a:endParaRPr lang="en-US" sz="2800" dirty="0"/>
          </a:p>
          <a:p>
            <a:pPr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4F08957-DA77-FDFB-1158-10AEF6EF022B}"/>
              </a:ext>
            </a:extLst>
          </p:cNvPr>
          <p:cNvSpPr txBox="1"/>
          <p:nvPr/>
        </p:nvSpPr>
        <p:spPr>
          <a:xfrm>
            <a:off x="1509623" y="1128080"/>
            <a:ext cx="10221049" cy="923330"/>
          </a:xfrm>
          <a:prstGeom prst="rect">
            <a:avLst/>
          </a:prstGeom>
          <a:noFill/>
        </p:spPr>
        <p:txBody>
          <a:bodyPr wrap="square">
            <a:spAutoFit/>
          </a:bodyPr>
          <a:lstStyle/>
          <a:p>
            <a:r>
              <a:rPr lang="en-US" b="1" dirty="0"/>
              <a:t>Throughout the project MSMEC, with its partners, will perform project management, planning and community benefits.  MSMEC is responsible for obtaining </a:t>
            </a:r>
            <a:r>
              <a:rPr lang="en-US" b="1" dirty="0" err="1"/>
              <a:t>NEPA</a:t>
            </a:r>
            <a:r>
              <a:rPr lang="en-US" b="1" dirty="0"/>
              <a:t> and other regulatory approvals, as necessary.  Project timeline is December 2024-December 2029.</a:t>
            </a:r>
          </a:p>
        </p:txBody>
      </p:sp>
      <p:sp>
        <p:nvSpPr>
          <p:cNvPr id="12" name="TextBox 11">
            <a:extLst>
              <a:ext uri="{FF2B5EF4-FFF2-40B4-BE49-F238E27FC236}">
                <a16:creationId xmlns:a16="http://schemas.microsoft.com/office/drawing/2014/main" id="{9837FD8F-CC11-C2C7-A51E-1E09B455563A}"/>
              </a:ext>
            </a:extLst>
          </p:cNvPr>
          <p:cNvSpPr txBox="1"/>
          <p:nvPr/>
        </p:nvSpPr>
        <p:spPr>
          <a:xfrm>
            <a:off x="402871" y="2411719"/>
            <a:ext cx="5407994" cy="1705595"/>
          </a:xfrm>
          <a:prstGeom prst="rect">
            <a:avLst/>
          </a:prstGeom>
          <a:noFill/>
        </p:spPr>
        <p:txBody>
          <a:bodyPr wrap="square" rtlCol="0">
            <a:spAutoFit/>
          </a:bodyPr>
          <a:lstStyle/>
          <a:p>
            <a:pPr marL="862965" marR="0" indent="-445135">
              <a:spcBef>
                <a:spcPts val="450"/>
              </a:spcBef>
              <a:tabLst>
                <a:tab pos="862965" algn="l"/>
                <a:tab pos="1009650" algn="l"/>
              </a:tabLst>
            </a:pPr>
            <a:r>
              <a:rPr lang="en-US" sz="1400" b="1" dirty="0">
                <a:effectLst/>
                <a:latin typeface="Arial" panose="020B0604020202020204" pitchFamily="34" charset="0"/>
                <a:ea typeface="Arial" panose="020B0604020202020204" pitchFamily="34" charset="0"/>
              </a:rPr>
              <a:t>Phase 1 Design Permitting and Siting </a:t>
            </a:r>
          </a:p>
          <a:p>
            <a:pPr marL="800100" lvl="1" indent="-342900">
              <a:spcBef>
                <a:spcPts val="450"/>
              </a:spcBef>
              <a:buFont typeface="+mj-lt"/>
              <a:buAutoNum type="arabicPeriod"/>
              <a:tabLst>
                <a:tab pos="862965" algn="l"/>
                <a:tab pos="1009650" algn="l"/>
              </a:tabLst>
            </a:pPr>
            <a:r>
              <a:rPr lang="en-US" sz="1400" b="0" dirty="0">
                <a:effectLst/>
                <a:latin typeface="Arial" panose="020B0604020202020204" pitchFamily="34" charset="0"/>
                <a:ea typeface="Arial" panose="020B0604020202020204" pitchFamily="34" charset="0"/>
              </a:rPr>
              <a:t>Distribution system unmanned system assessment</a:t>
            </a:r>
            <a:endParaRPr lang="en-US" sz="1400" b="1" dirty="0">
              <a:effectLst/>
              <a:latin typeface="Arial" panose="020B0604020202020204" pitchFamily="34" charset="0"/>
              <a:ea typeface="Arial" panose="020B0604020202020204" pitchFamily="34" charset="0"/>
            </a:endParaRPr>
          </a:p>
          <a:p>
            <a:pPr marL="800100" lvl="1" indent="-342900">
              <a:spcBef>
                <a:spcPts val="450"/>
              </a:spcBef>
              <a:buFont typeface="+mj-lt"/>
              <a:buAutoNum type="arabicPeriod"/>
              <a:tabLst>
                <a:tab pos="862965" algn="l"/>
                <a:tab pos="1009650" algn="l"/>
              </a:tabLst>
            </a:pPr>
            <a:r>
              <a:rPr lang="en-US" sz="1400" b="0" dirty="0">
                <a:effectLst/>
                <a:latin typeface="Arial" panose="020B0604020202020204" pitchFamily="34" charset="0"/>
                <a:ea typeface="Arial" panose="020B0604020202020204" pitchFamily="34" charset="0"/>
              </a:rPr>
              <a:t>Field system inventory</a:t>
            </a:r>
            <a:endParaRPr lang="en-US" sz="1400" b="1" dirty="0">
              <a:effectLst/>
              <a:latin typeface="Arial" panose="020B0604020202020204" pitchFamily="34" charset="0"/>
              <a:ea typeface="Arial" panose="020B0604020202020204" pitchFamily="34" charset="0"/>
            </a:endParaRPr>
          </a:p>
          <a:p>
            <a:pPr marL="800100" lvl="1" indent="-342900">
              <a:spcBef>
                <a:spcPts val="450"/>
              </a:spcBef>
              <a:buFont typeface="+mj-lt"/>
              <a:buAutoNum type="arabicPeriod"/>
              <a:tabLst>
                <a:tab pos="862965" algn="l"/>
                <a:tab pos="1009650" algn="l"/>
              </a:tabLst>
            </a:pPr>
            <a:r>
              <a:rPr lang="en-US" sz="1400" b="0" dirty="0">
                <a:effectLst/>
                <a:latin typeface="Arial" panose="020B0604020202020204" pitchFamily="34" charset="0"/>
                <a:ea typeface="Arial" panose="020B0604020202020204" pitchFamily="34" charset="0"/>
              </a:rPr>
              <a:t>Distribution modeling and mapping</a:t>
            </a:r>
            <a:endParaRPr lang="en-US" sz="1400" b="1" dirty="0">
              <a:effectLst/>
              <a:latin typeface="Arial" panose="020B0604020202020204" pitchFamily="34" charset="0"/>
              <a:ea typeface="Arial" panose="020B0604020202020204" pitchFamily="34" charset="0"/>
            </a:endParaRPr>
          </a:p>
          <a:p>
            <a:pPr marL="800100" lvl="1" indent="-342900">
              <a:spcBef>
                <a:spcPts val="450"/>
              </a:spcBef>
              <a:buFont typeface="+mj-lt"/>
              <a:buAutoNum type="arabicPeriod"/>
              <a:tabLst>
                <a:tab pos="862965" algn="l"/>
                <a:tab pos="1009650" algn="l"/>
              </a:tabLst>
            </a:pPr>
            <a:r>
              <a:rPr lang="en-US" sz="1400" b="0" dirty="0">
                <a:effectLst/>
                <a:latin typeface="Arial" panose="020B0604020202020204" pitchFamily="34" charset="0"/>
                <a:ea typeface="Arial" panose="020B0604020202020204" pitchFamily="34" charset="0"/>
              </a:rPr>
              <a:t>Vegetation management plan</a:t>
            </a:r>
            <a:endParaRPr lang="en-US" sz="1400" b="1" dirty="0">
              <a:effectLst/>
              <a:latin typeface="Arial" panose="020B0604020202020204" pitchFamily="34" charset="0"/>
              <a:ea typeface="Arial" panose="020B0604020202020204" pitchFamily="34" charset="0"/>
            </a:endParaRPr>
          </a:p>
          <a:p>
            <a:pPr marL="800100" lvl="1" indent="-342900">
              <a:spcBef>
                <a:spcPts val="450"/>
              </a:spcBef>
              <a:buFont typeface="+mj-lt"/>
              <a:buAutoNum type="arabicPeriod"/>
              <a:tabLst>
                <a:tab pos="862965" algn="l"/>
                <a:tab pos="1009650" algn="l"/>
              </a:tabLst>
            </a:pPr>
            <a:r>
              <a:rPr lang="en-US" sz="1400" b="0" dirty="0">
                <a:effectLst/>
                <a:latin typeface="Arial" panose="020B0604020202020204" pitchFamily="34" charset="0"/>
                <a:ea typeface="Arial" panose="020B0604020202020204" pitchFamily="34" charset="0"/>
              </a:rPr>
              <a:t>Coordination study and implementation plan</a:t>
            </a:r>
            <a:endParaRPr lang="en-US" sz="1400" b="1" dirty="0">
              <a:effectLst/>
              <a:latin typeface="Arial" panose="020B0604020202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id="{DACB86B2-BF1E-552B-A716-A136B150BF92}"/>
              </a:ext>
            </a:extLst>
          </p:cNvPr>
          <p:cNvSpPr txBox="1"/>
          <p:nvPr/>
        </p:nvSpPr>
        <p:spPr>
          <a:xfrm>
            <a:off x="6139514" y="2372638"/>
            <a:ext cx="6306464" cy="2264723"/>
          </a:xfrm>
          <a:prstGeom prst="rect">
            <a:avLst/>
          </a:prstGeom>
          <a:noFill/>
        </p:spPr>
        <p:txBody>
          <a:bodyPr wrap="square" rtlCol="0">
            <a:spAutoFit/>
          </a:bodyPr>
          <a:lstStyle/>
          <a:p>
            <a:pPr marR="0" lvl="0">
              <a:spcBef>
                <a:spcPts val="450"/>
              </a:spcBef>
              <a:tabLst>
                <a:tab pos="862965" algn="l"/>
                <a:tab pos="1009650" algn="l"/>
              </a:tabLst>
            </a:pPr>
            <a:r>
              <a:rPr lang="en-US" sz="1400" b="1" dirty="0">
                <a:latin typeface="Arial" panose="020B0604020202020204" pitchFamily="34" charset="0"/>
                <a:ea typeface="Arial" panose="020B0604020202020204" pitchFamily="34" charset="0"/>
              </a:rPr>
              <a:t>Phase 2 Procurement and Acquisition of Materials and Services</a:t>
            </a:r>
          </a:p>
          <a:p>
            <a:pPr marL="342900" marR="0" lvl="0" indent="-342900">
              <a:spcBef>
                <a:spcPts val="450"/>
              </a:spcBef>
              <a:buFont typeface="+mj-lt"/>
              <a:buAutoNum type="arabicPeriod"/>
              <a:tabLst>
                <a:tab pos="862965" algn="l"/>
                <a:tab pos="1009650" algn="l"/>
              </a:tabLst>
            </a:pPr>
            <a:r>
              <a:rPr lang="en-US" sz="1400" b="0" dirty="0">
                <a:effectLst/>
                <a:latin typeface="Arial" panose="020B0604020202020204" pitchFamily="34" charset="0"/>
                <a:ea typeface="Arial" panose="020B0604020202020204" pitchFamily="34" charset="0"/>
              </a:rPr>
              <a:t>Bidding, purchasing and acquisition</a:t>
            </a:r>
            <a:endParaRPr lang="en-US" sz="1400" b="1" dirty="0">
              <a:effectLst/>
              <a:latin typeface="Arial" panose="020B0604020202020204" pitchFamily="34" charset="0"/>
              <a:ea typeface="Arial" panose="020B0604020202020204" pitchFamily="34" charset="0"/>
            </a:endParaRPr>
          </a:p>
          <a:p>
            <a:pPr marL="800100" lvl="1" indent="-342900">
              <a:spcBef>
                <a:spcPts val="450"/>
              </a:spcBef>
              <a:buFont typeface="+mj-lt"/>
              <a:buAutoNum type="alphaLcPeriod"/>
              <a:tabLst>
                <a:tab pos="862965" algn="l"/>
                <a:tab pos="1009650" algn="l"/>
              </a:tabLst>
            </a:pPr>
            <a:r>
              <a:rPr lang="en-US" sz="1400" b="0" dirty="0">
                <a:effectLst/>
                <a:latin typeface="Arial" panose="020B0604020202020204" pitchFamily="34" charset="0"/>
                <a:ea typeface="Arial" panose="020B0604020202020204" pitchFamily="34" charset="0"/>
              </a:rPr>
              <a:t>System software</a:t>
            </a:r>
            <a:endParaRPr lang="en-US" sz="1400" b="1" dirty="0">
              <a:effectLst/>
              <a:latin typeface="Arial" panose="020B0604020202020204" pitchFamily="34" charset="0"/>
              <a:ea typeface="Arial" panose="020B0604020202020204" pitchFamily="34" charset="0"/>
            </a:endParaRPr>
          </a:p>
          <a:p>
            <a:pPr marL="800100" lvl="1" indent="-342900">
              <a:spcBef>
                <a:spcPts val="450"/>
              </a:spcBef>
              <a:buFont typeface="+mj-lt"/>
              <a:buAutoNum type="alphaLcPeriod"/>
              <a:tabLst>
                <a:tab pos="862965" algn="l"/>
                <a:tab pos="1009650" algn="l"/>
              </a:tabLst>
            </a:pPr>
            <a:r>
              <a:rPr lang="en-US" sz="1400" b="0" dirty="0">
                <a:effectLst/>
                <a:latin typeface="Arial" panose="020B0604020202020204" pitchFamily="34" charset="0"/>
                <a:ea typeface="Arial" panose="020B0604020202020204" pitchFamily="34" charset="0"/>
              </a:rPr>
              <a:t>Certified arborist</a:t>
            </a:r>
            <a:endParaRPr lang="en-US" sz="1400" b="1" dirty="0">
              <a:effectLst/>
              <a:latin typeface="Arial" panose="020B0604020202020204" pitchFamily="34" charset="0"/>
              <a:ea typeface="Arial" panose="020B0604020202020204" pitchFamily="34" charset="0"/>
            </a:endParaRPr>
          </a:p>
          <a:p>
            <a:pPr marL="800100" lvl="1" indent="-342900">
              <a:spcBef>
                <a:spcPts val="450"/>
              </a:spcBef>
              <a:buFont typeface="+mj-lt"/>
              <a:buAutoNum type="alphaLcPeriod"/>
              <a:tabLst>
                <a:tab pos="862965" algn="l"/>
                <a:tab pos="1009650" algn="l"/>
              </a:tabLst>
            </a:pPr>
            <a:r>
              <a:rPr lang="en-US" sz="1400" b="0" dirty="0">
                <a:effectLst/>
                <a:latin typeface="Arial" panose="020B0604020202020204" pitchFamily="34" charset="0"/>
                <a:ea typeface="Arial" panose="020B0604020202020204" pitchFamily="34" charset="0"/>
              </a:rPr>
              <a:t>Tree clearing work</a:t>
            </a:r>
            <a:endParaRPr lang="en-US" sz="1400" b="1" dirty="0">
              <a:effectLst/>
              <a:latin typeface="Arial" panose="020B0604020202020204" pitchFamily="34" charset="0"/>
              <a:ea typeface="Arial" panose="020B0604020202020204" pitchFamily="34" charset="0"/>
            </a:endParaRPr>
          </a:p>
          <a:p>
            <a:pPr marL="800100" lvl="1" indent="-342900">
              <a:spcBef>
                <a:spcPts val="450"/>
              </a:spcBef>
              <a:buFont typeface="+mj-lt"/>
              <a:buAutoNum type="alphaLcPeriod"/>
              <a:tabLst>
                <a:tab pos="862965" algn="l"/>
                <a:tab pos="1009650" algn="l"/>
              </a:tabLst>
            </a:pPr>
            <a:r>
              <a:rPr lang="en-US" sz="1400" b="0" dirty="0">
                <a:effectLst/>
                <a:latin typeface="Arial" panose="020B0604020202020204" pitchFamily="34" charset="0"/>
                <a:ea typeface="Arial" panose="020B0604020202020204" pitchFamily="34" charset="0"/>
              </a:rPr>
              <a:t>Landowner support</a:t>
            </a:r>
            <a:endParaRPr lang="en-US" sz="1400" b="1" dirty="0">
              <a:effectLst/>
              <a:latin typeface="Arial" panose="020B0604020202020204" pitchFamily="34" charset="0"/>
              <a:ea typeface="Arial" panose="020B0604020202020204" pitchFamily="34" charset="0"/>
            </a:endParaRPr>
          </a:p>
          <a:p>
            <a:pPr marL="800100" lvl="1" indent="-342900">
              <a:spcBef>
                <a:spcPts val="450"/>
              </a:spcBef>
              <a:buFont typeface="+mj-lt"/>
              <a:buAutoNum type="alphaLcPeriod"/>
              <a:tabLst>
                <a:tab pos="862965" algn="l"/>
                <a:tab pos="1009650" algn="l"/>
              </a:tabLst>
            </a:pPr>
            <a:r>
              <a:rPr lang="en-US" sz="1400" b="0" dirty="0">
                <a:effectLst/>
                <a:latin typeface="Arial" panose="020B0604020202020204" pitchFamily="34" charset="0"/>
                <a:ea typeface="Arial" panose="020B0604020202020204" pitchFamily="34" charset="0"/>
              </a:rPr>
              <a:t>Distribution materials</a:t>
            </a:r>
            <a:endParaRPr lang="en-US" sz="1400" b="1" dirty="0">
              <a:effectLst/>
              <a:latin typeface="Arial" panose="020B0604020202020204" pitchFamily="34" charset="0"/>
              <a:ea typeface="Arial" panose="020B0604020202020204" pitchFamily="34" charset="0"/>
            </a:endParaRPr>
          </a:p>
          <a:p>
            <a:pPr marL="800100" lvl="1" indent="-342900">
              <a:spcBef>
                <a:spcPts val="450"/>
              </a:spcBef>
              <a:buFont typeface="+mj-lt"/>
              <a:buAutoNum type="alphaLcPeriod"/>
              <a:tabLst>
                <a:tab pos="862965" algn="l"/>
                <a:tab pos="1009650" algn="l"/>
              </a:tabLst>
            </a:pPr>
            <a:r>
              <a:rPr lang="en-US" sz="1400" dirty="0">
                <a:latin typeface="Arial" panose="020B0604020202020204" pitchFamily="34" charset="0"/>
              </a:rPr>
              <a:t>Hiring employees</a:t>
            </a:r>
          </a:p>
        </p:txBody>
      </p:sp>
      <p:sp>
        <p:nvSpPr>
          <p:cNvPr id="14" name="TextBox 13">
            <a:extLst>
              <a:ext uri="{FF2B5EF4-FFF2-40B4-BE49-F238E27FC236}">
                <a16:creationId xmlns:a16="http://schemas.microsoft.com/office/drawing/2014/main" id="{EFA96FCC-4F80-8CC5-4FE4-A5C6195F0B4E}"/>
              </a:ext>
            </a:extLst>
          </p:cNvPr>
          <p:cNvSpPr txBox="1"/>
          <p:nvPr/>
        </p:nvSpPr>
        <p:spPr>
          <a:xfrm>
            <a:off x="831566" y="4962831"/>
            <a:ext cx="4960743" cy="1082348"/>
          </a:xfrm>
          <a:prstGeom prst="rect">
            <a:avLst/>
          </a:prstGeom>
          <a:noFill/>
        </p:spPr>
        <p:txBody>
          <a:bodyPr wrap="square" rtlCol="0">
            <a:spAutoFit/>
          </a:bodyPr>
          <a:lstStyle/>
          <a:p>
            <a:pPr marR="0" lvl="0">
              <a:spcBef>
                <a:spcPts val="450"/>
              </a:spcBef>
              <a:tabLst>
                <a:tab pos="862965" algn="l"/>
                <a:tab pos="1009650" algn="l"/>
              </a:tabLst>
            </a:pPr>
            <a:r>
              <a:rPr lang="en-US" sz="1400" b="1" dirty="0">
                <a:effectLst/>
                <a:latin typeface="Arial" panose="020B0604020202020204" pitchFamily="34" charset="0"/>
                <a:ea typeface="Arial" panose="020B0604020202020204" pitchFamily="34" charset="0"/>
              </a:rPr>
              <a:t>Phase 3: Construction and Deployment</a:t>
            </a:r>
          </a:p>
          <a:p>
            <a:pPr marL="342900" marR="0" lvl="0" indent="-342900">
              <a:spcBef>
                <a:spcPts val="450"/>
              </a:spcBef>
              <a:buFont typeface="+mj-lt"/>
              <a:buAutoNum type="arabicPeriod"/>
              <a:tabLst>
                <a:tab pos="862965" algn="l"/>
                <a:tab pos="1009650" algn="l"/>
              </a:tabLst>
            </a:pPr>
            <a:r>
              <a:rPr lang="en-US" sz="1400" b="0" dirty="0">
                <a:effectLst/>
                <a:latin typeface="Arial" panose="020B0604020202020204" pitchFamily="34" charset="0"/>
                <a:ea typeface="Arial" panose="020B0604020202020204" pitchFamily="34" charset="0"/>
              </a:rPr>
              <a:t>Tree marking and vegetation management implementation  </a:t>
            </a:r>
            <a:endParaRPr lang="en-US" sz="1400" b="1" dirty="0">
              <a:effectLst/>
              <a:latin typeface="Arial" panose="020B0604020202020204" pitchFamily="34" charset="0"/>
              <a:ea typeface="Arial" panose="020B0604020202020204" pitchFamily="34" charset="0"/>
            </a:endParaRPr>
          </a:p>
          <a:p>
            <a:pPr marL="342900" marR="0" lvl="0" indent="-342900">
              <a:spcBef>
                <a:spcPts val="450"/>
              </a:spcBef>
              <a:buFont typeface="+mj-lt"/>
              <a:buAutoNum type="arabicPeriod"/>
              <a:tabLst>
                <a:tab pos="862965" algn="l"/>
                <a:tab pos="1009650" algn="l"/>
              </a:tabLst>
            </a:pPr>
            <a:r>
              <a:rPr lang="en-US" sz="1400" b="0" dirty="0">
                <a:effectLst/>
                <a:latin typeface="Arial" panose="020B0604020202020204" pitchFamily="34" charset="0"/>
                <a:ea typeface="Arial" panose="020B0604020202020204" pitchFamily="34" charset="0"/>
              </a:rPr>
              <a:t>Distribution hardening/modernization implementation  </a:t>
            </a:r>
            <a:endParaRPr lang="en-US" sz="1400" b="1"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F0335C70-D66E-04D0-B15E-49DAEB564E10}"/>
              </a:ext>
            </a:extLst>
          </p:cNvPr>
          <p:cNvSpPr txBox="1"/>
          <p:nvPr/>
        </p:nvSpPr>
        <p:spPr>
          <a:xfrm>
            <a:off x="6139515" y="4962831"/>
            <a:ext cx="5002476" cy="1297791"/>
          </a:xfrm>
          <a:prstGeom prst="rect">
            <a:avLst/>
          </a:prstGeom>
          <a:noFill/>
        </p:spPr>
        <p:txBody>
          <a:bodyPr wrap="square">
            <a:spAutoFit/>
          </a:bodyPr>
          <a:lstStyle/>
          <a:p>
            <a:pPr marR="0" lvl="0">
              <a:spcBef>
                <a:spcPts val="450"/>
              </a:spcBef>
              <a:tabLst>
                <a:tab pos="862965" algn="l"/>
                <a:tab pos="1009650" algn="l"/>
              </a:tabLst>
            </a:pPr>
            <a:r>
              <a:rPr lang="en-US" sz="1400" b="1" dirty="0">
                <a:effectLst/>
                <a:latin typeface="Arial" panose="020B0604020202020204" pitchFamily="34" charset="0"/>
                <a:ea typeface="Arial" panose="020B0604020202020204" pitchFamily="34" charset="0"/>
              </a:rPr>
              <a:t>Phase 4: Testing and Commissioning</a:t>
            </a:r>
          </a:p>
          <a:p>
            <a:pPr marL="342900" marR="0" lvl="0" indent="-342900">
              <a:spcBef>
                <a:spcPts val="450"/>
              </a:spcBef>
              <a:buFont typeface="+mj-lt"/>
              <a:buAutoNum type="arabicPeriod"/>
              <a:tabLst>
                <a:tab pos="862965" algn="l"/>
                <a:tab pos="1009650" algn="l"/>
              </a:tabLst>
            </a:pPr>
            <a:r>
              <a:rPr lang="en-US" sz="1400" b="0" dirty="0">
                <a:effectLst/>
                <a:latin typeface="Arial" panose="020B0604020202020204" pitchFamily="34" charset="0"/>
                <a:ea typeface="Arial" panose="020B0604020202020204" pitchFamily="34" charset="0"/>
              </a:rPr>
              <a:t>Train employees in all areas to maintain vegetation management and grid hardening/modernization plans</a:t>
            </a:r>
            <a:endParaRPr lang="en-US" sz="1400" b="1" dirty="0">
              <a:effectLst/>
              <a:latin typeface="Arial" panose="020B0604020202020204" pitchFamily="34" charset="0"/>
              <a:ea typeface="Arial" panose="020B0604020202020204" pitchFamily="34" charset="0"/>
            </a:endParaRPr>
          </a:p>
          <a:p>
            <a:pPr marL="342900" marR="0" lvl="0" indent="-342900">
              <a:spcBef>
                <a:spcPts val="450"/>
              </a:spcBef>
              <a:buFont typeface="+mj-lt"/>
              <a:buAutoNum type="arabicPeriod"/>
              <a:tabLst>
                <a:tab pos="862965" algn="l"/>
                <a:tab pos="1009650" algn="l"/>
              </a:tabLst>
            </a:pPr>
            <a:r>
              <a:rPr lang="en-US" sz="1400" b="0" dirty="0">
                <a:effectLst/>
                <a:latin typeface="Arial" panose="020B0604020202020204" pitchFamily="34" charset="0"/>
                <a:ea typeface="Arial" panose="020B0604020202020204" pitchFamily="34" charset="0"/>
              </a:rPr>
              <a:t>Continuation of vegetation and grid hardening/modernization implementation</a:t>
            </a:r>
            <a:endParaRPr lang="en-US" sz="1400" b="1" dirty="0">
              <a:effectLst/>
              <a:latin typeface="Arial" panose="020B0604020202020204" pitchFamily="34" charset="0"/>
              <a:ea typeface="Arial" panose="020B0604020202020204" pitchFamily="34" charset="0"/>
            </a:endParaRPr>
          </a:p>
        </p:txBody>
      </p:sp>
      <p:cxnSp>
        <p:nvCxnSpPr>
          <p:cNvPr id="10" name="Straight Connector 9">
            <a:extLst>
              <a:ext uri="{FF2B5EF4-FFF2-40B4-BE49-F238E27FC236}">
                <a16:creationId xmlns:a16="http://schemas.microsoft.com/office/drawing/2014/main" id="{C60EC41D-D4C6-EFD3-3375-04011F962A44}"/>
              </a:ext>
            </a:extLst>
          </p:cNvPr>
          <p:cNvCxnSpPr/>
          <p:nvPr/>
        </p:nvCxnSpPr>
        <p:spPr>
          <a:xfrm>
            <a:off x="0" y="4699818"/>
            <a:ext cx="12192000" cy="0"/>
          </a:xfrm>
          <a:prstGeom prst="line">
            <a:avLst/>
          </a:prstGeom>
          <a:ln w="28575">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F92BA0-CEF9-E4C5-D5F0-922E1916BF47}"/>
              </a:ext>
            </a:extLst>
          </p:cNvPr>
          <p:cNvCxnSpPr/>
          <p:nvPr/>
        </p:nvCxnSpPr>
        <p:spPr>
          <a:xfrm>
            <a:off x="0" y="2203811"/>
            <a:ext cx="12192000" cy="0"/>
          </a:xfrm>
          <a:prstGeom prst="line">
            <a:avLst/>
          </a:prstGeom>
          <a:ln w="28575">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BE23E9-C59F-C3DC-DCE8-5F6D07F4D546}"/>
              </a:ext>
            </a:extLst>
          </p:cNvPr>
          <p:cNvCxnSpPr>
            <a:cxnSpLocks/>
          </p:cNvCxnSpPr>
          <p:nvPr/>
        </p:nvCxnSpPr>
        <p:spPr>
          <a:xfrm>
            <a:off x="5810865" y="2203811"/>
            <a:ext cx="0" cy="4654189"/>
          </a:xfrm>
          <a:prstGeom prst="line">
            <a:avLst/>
          </a:prstGeom>
          <a:ln w="31750">
            <a:solidFill>
              <a:srgbClr val="00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07181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C76C7E24-BC61-D162-5CD8-E6A56AD8D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85155-2450-A59E-9AE7-B282C7EEA770}"/>
              </a:ext>
            </a:extLst>
          </p:cNvPr>
          <p:cNvSpPr>
            <a:spLocks noGrp="1"/>
          </p:cNvSpPr>
          <p:nvPr>
            <p:ph type="ctrTitle"/>
          </p:nvPr>
        </p:nvSpPr>
        <p:spPr>
          <a:xfrm>
            <a:off x="816073" y="16164"/>
            <a:ext cx="10522485" cy="851949"/>
          </a:xfrm>
        </p:spPr>
        <p:txBody>
          <a:bodyPr>
            <a:noAutofit/>
          </a:bodyPr>
          <a:lstStyle/>
          <a:p>
            <a:br>
              <a:rPr lang="en-US" sz="3600" b="1" dirty="0"/>
            </a:br>
            <a:r>
              <a:rPr lang="en-US" sz="3900" b="1" dirty="0">
                <a:solidFill>
                  <a:srgbClr val="373838"/>
                </a:solidFill>
                <a:latin typeface="Arial" panose="020B0604020202020204"/>
              </a:rPr>
              <a:t>Cost Summary</a:t>
            </a:r>
            <a:endParaRPr lang="en-US" sz="4800" dirty="0"/>
          </a:p>
        </p:txBody>
      </p:sp>
      <p:sp>
        <p:nvSpPr>
          <p:cNvPr id="3" name="Subtitle 2">
            <a:extLst>
              <a:ext uri="{FF2B5EF4-FFF2-40B4-BE49-F238E27FC236}">
                <a16:creationId xmlns:a16="http://schemas.microsoft.com/office/drawing/2014/main" id="{E64C2B22-7CC4-8555-4CE5-E8F1D6894E3C}"/>
              </a:ext>
            </a:extLst>
          </p:cNvPr>
          <p:cNvSpPr>
            <a:spLocks noGrp="1"/>
          </p:cNvSpPr>
          <p:nvPr>
            <p:ph type="subTitle" idx="1"/>
          </p:nvPr>
        </p:nvSpPr>
        <p:spPr>
          <a:xfrm>
            <a:off x="731520" y="1758462"/>
            <a:ext cx="11089971" cy="4513103"/>
          </a:xfrm>
          <a:effectLst>
            <a:softEdge rad="12700"/>
          </a:effectLst>
        </p:spPr>
        <p:txBody>
          <a:bodyPr>
            <a:normAutofit/>
          </a:bodyPr>
          <a:lstStyle/>
          <a:p>
            <a:endParaRPr lang="en-US" sz="2800" b="1" dirty="0"/>
          </a:p>
          <a:p>
            <a:pPr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B32145B-FC77-E8E1-0F44-28FE2339A5D9}"/>
              </a:ext>
            </a:extLst>
          </p:cNvPr>
          <p:cNvGraphicFramePr>
            <a:graphicFrameLocks noGrp="1"/>
          </p:cNvGraphicFramePr>
          <p:nvPr>
            <p:extLst>
              <p:ext uri="{D42A27DB-BD31-4B8C-83A1-F6EECF244321}">
                <p14:modId xmlns:p14="http://schemas.microsoft.com/office/powerpoint/2010/main" val="910722994"/>
              </p:ext>
            </p:extLst>
          </p:nvPr>
        </p:nvGraphicFramePr>
        <p:xfrm>
          <a:off x="816076" y="1160207"/>
          <a:ext cx="10522482" cy="4866968"/>
        </p:xfrm>
        <a:graphic>
          <a:graphicData uri="http://schemas.openxmlformats.org/drawingml/2006/table">
            <a:tbl>
              <a:tblPr firstRow="1" firstCol="1" lastRow="1" lastCol="1" bandRow="1" bandCol="1"/>
              <a:tblGrid>
                <a:gridCol w="3486582">
                  <a:extLst>
                    <a:ext uri="{9D8B030D-6E8A-4147-A177-3AD203B41FA5}">
                      <a16:colId xmlns:a16="http://schemas.microsoft.com/office/drawing/2014/main" val="2936384485"/>
                    </a:ext>
                  </a:extLst>
                </a:gridCol>
                <a:gridCol w="2378317">
                  <a:extLst>
                    <a:ext uri="{9D8B030D-6E8A-4147-A177-3AD203B41FA5}">
                      <a16:colId xmlns:a16="http://schemas.microsoft.com/office/drawing/2014/main" val="2814486905"/>
                    </a:ext>
                  </a:extLst>
                </a:gridCol>
                <a:gridCol w="2378317">
                  <a:extLst>
                    <a:ext uri="{9D8B030D-6E8A-4147-A177-3AD203B41FA5}">
                      <a16:colId xmlns:a16="http://schemas.microsoft.com/office/drawing/2014/main" val="4187516984"/>
                    </a:ext>
                  </a:extLst>
                </a:gridCol>
                <a:gridCol w="2279266">
                  <a:extLst>
                    <a:ext uri="{9D8B030D-6E8A-4147-A177-3AD203B41FA5}">
                      <a16:colId xmlns:a16="http://schemas.microsoft.com/office/drawing/2014/main" val="1421817471"/>
                    </a:ext>
                  </a:extLst>
                </a:gridCol>
              </a:tblGrid>
              <a:tr h="285752">
                <a:tc>
                  <a:txBody>
                    <a:bodyPr/>
                    <a:lstStyle/>
                    <a:p>
                      <a:pPr marL="0" marR="0" algn="ctr"/>
                      <a:r>
                        <a:rPr lang="en-US"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Budget</a:t>
                      </a:r>
                      <a:r>
                        <a:rPr lang="en-US" sz="1600" b="1" spc="-6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Category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5B3D7"/>
                    </a:solidFill>
                  </a:tcPr>
                </a:tc>
                <a:tc>
                  <a:txBody>
                    <a:bodyPr/>
                    <a:lstStyle/>
                    <a:p>
                      <a:pPr marL="0" marR="0" algn="ct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Federal</a:t>
                      </a:r>
                      <a:r>
                        <a:rPr lang="en-US" sz="1800" b="1"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Share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5B3D7"/>
                    </a:solidFill>
                  </a:tcPr>
                </a:tc>
                <a:tc>
                  <a:txBody>
                    <a:bodyPr/>
                    <a:lstStyle/>
                    <a:p>
                      <a:pPr marL="0" marR="0" algn="ct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Non-Federal</a:t>
                      </a:r>
                      <a:r>
                        <a:rPr lang="en-US" sz="1800" b="1" spc="-7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Share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5B3D7"/>
                    </a:solidFill>
                  </a:tcPr>
                </a:tc>
                <a:tc>
                  <a:txBody>
                    <a:bodyPr/>
                    <a:lstStyle/>
                    <a:p>
                      <a:pPr marL="0" marR="0" algn="ct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5B3D7"/>
                    </a:solidFill>
                  </a:tcPr>
                </a:tc>
                <a:extLst>
                  <a:ext uri="{0D108BD9-81ED-4DB2-BD59-A6C34878D82A}">
                    <a16:rowId xmlns:a16="http://schemas.microsoft.com/office/drawing/2014/main" val="2791439319"/>
                  </a:ext>
                </a:extLst>
              </a:tr>
              <a:tr h="381768">
                <a:tc>
                  <a:txBody>
                    <a:bodyPr/>
                    <a:lstStyle/>
                    <a:p>
                      <a:pPr marL="45085" marR="0" algn="ctr">
                        <a:spcBef>
                          <a:spcPts val="310"/>
                        </a:spcBef>
                      </a:pPr>
                      <a:r>
                        <a:rPr lang="en-US" sz="1400" spc="-10" dirty="0">
                          <a:effectLst/>
                          <a:latin typeface="Arial" panose="020B0604020202020204" pitchFamily="34" charset="0"/>
                          <a:ea typeface="Arial" panose="020B0604020202020204" pitchFamily="34" charset="0"/>
                          <a:cs typeface="Times New Roman" panose="02020603050405020304" pitchFamily="18" charset="0"/>
                        </a:rPr>
                        <a:t>Personnel</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$248,687</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a:effectLst/>
                          <a:latin typeface="Arial" panose="020B0604020202020204" pitchFamily="34" charset="0"/>
                          <a:ea typeface="Arial" panose="020B0604020202020204" pitchFamily="34" charset="0"/>
                          <a:cs typeface="Times New Roman" panose="02020603050405020304" pitchFamily="18" charset="0"/>
                        </a:rPr>
                        <a:t>$4,074,947</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a:effectLst/>
                          <a:latin typeface="Arial" panose="020B0604020202020204" pitchFamily="34" charset="0"/>
                          <a:ea typeface="Arial" panose="020B0604020202020204" pitchFamily="34" charset="0"/>
                          <a:cs typeface="Times New Roman" panose="02020603050405020304" pitchFamily="18" charset="0"/>
                        </a:rPr>
                        <a:t>$4,323,634</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115620181"/>
                  </a:ext>
                </a:extLst>
              </a:tr>
              <a:tr h="381768">
                <a:tc>
                  <a:txBody>
                    <a:bodyPr/>
                    <a:lstStyle/>
                    <a:p>
                      <a:pPr marL="45085" marR="0" algn="ctr">
                        <a:spcBef>
                          <a:spcPts val="310"/>
                        </a:spcBef>
                      </a:pPr>
                      <a:r>
                        <a:rPr lang="en-US" sz="1400" dirty="0">
                          <a:effectLst/>
                          <a:latin typeface="Arial" panose="020B0604020202020204" pitchFamily="34" charset="0"/>
                          <a:ea typeface="Arial" panose="020B0604020202020204" pitchFamily="34" charset="0"/>
                          <a:cs typeface="Times New Roman" panose="02020603050405020304" pitchFamily="18" charset="0"/>
                        </a:rPr>
                        <a:t>Fringe</a:t>
                      </a:r>
                      <a:r>
                        <a:rPr lang="en-US" sz="1400" spc="-55" dirty="0">
                          <a:effectLst/>
                          <a:latin typeface="Arial" panose="020B0604020202020204" pitchFamily="34" charset="0"/>
                          <a:ea typeface="Arial" panose="020B0604020202020204" pitchFamily="34" charset="0"/>
                          <a:cs typeface="Times New Roman" panose="02020603050405020304" pitchFamily="18" charset="0"/>
                        </a:rPr>
                        <a:t> </a:t>
                      </a:r>
                      <a:r>
                        <a:rPr lang="en-US" sz="1400" spc="-10" dirty="0">
                          <a:effectLst/>
                          <a:latin typeface="Arial" panose="020B0604020202020204" pitchFamily="34" charset="0"/>
                          <a:ea typeface="Arial" panose="020B0604020202020204" pitchFamily="34" charset="0"/>
                          <a:cs typeface="Times New Roman" panose="02020603050405020304" pitchFamily="18" charset="0"/>
                        </a:rPr>
                        <a:t>Benefits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$2,548,763</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a:effectLst/>
                          <a:latin typeface="Arial" panose="020B0604020202020204" pitchFamily="34" charset="0"/>
                          <a:ea typeface="Arial" panose="020B0604020202020204" pitchFamily="34" charset="0"/>
                          <a:cs typeface="Times New Roman" panose="02020603050405020304" pitchFamily="18" charset="0"/>
                        </a:rPr>
                        <a:t>$2,548,763</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2132366097"/>
                  </a:ext>
                </a:extLst>
              </a:tr>
              <a:tr h="381768">
                <a:tc>
                  <a:txBody>
                    <a:bodyPr/>
                    <a:lstStyle/>
                    <a:p>
                      <a:pPr marL="45085" marR="0" algn="ctr">
                        <a:spcBef>
                          <a:spcPts val="310"/>
                        </a:spcBef>
                      </a:pPr>
                      <a:r>
                        <a:rPr lang="en-US" sz="1400" spc="-10" dirty="0">
                          <a:effectLst/>
                          <a:latin typeface="Arial" panose="020B0604020202020204" pitchFamily="34" charset="0"/>
                          <a:ea typeface="Arial" panose="020B0604020202020204" pitchFamily="34" charset="0"/>
                          <a:cs typeface="Times New Roman" panose="02020603050405020304" pitchFamily="18" charset="0"/>
                        </a:rPr>
                        <a:t>Travel</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4164530178"/>
                  </a:ext>
                </a:extLst>
              </a:tr>
              <a:tr h="381768">
                <a:tc>
                  <a:txBody>
                    <a:bodyPr/>
                    <a:lstStyle/>
                    <a:p>
                      <a:pPr marL="45085" marR="0" algn="ctr">
                        <a:spcBef>
                          <a:spcPts val="310"/>
                        </a:spcBef>
                      </a:pPr>
                      <a:r>
                        <a:rPr lang="en-US" sz="1400" spc="-10" dirty="0">
                          <a:effectLst/>
                          <a:latin typeface="Arial" panose="020B0604020202020204" pitchFamily="34" charset="0"/>
                          <a:ea typeface="Arial" panose="020B0604020202020204" pitchFamily="34" charset="0"/>
                          <a:cs typeface="Times New Roman" panose="02020603050405020304" pitchFamily="18" charset="0"/>
                        </a:rPr>
                        <a:t>Equipment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$3,386,086</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a:effectLst/>
                          <a:latin typeface="Arial" panose="020B0604020202020204" pitchFamily="34" charset="0"/>
                          <a:ea typeface="Arial" panose="020B0604020202020204" pitchFamily="34" charset="0"/>
                          <a:cs typeface="Times New Roman" panose="02020603050405020304" pitchFamily="18" charset="0"/>
                        </a:rPr>
                        <a:t>$3,386,086</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1277201872"/>
                  </a:ext>
                </a:extLst>
              </a:tr>
              <a:tr h="381768">
                <a:tc>
                  <a:txBody>
                    <a:bodyPr/>
                    <a:lstStyle/>
                    <a:p>
                      <a:pPr marL="45085" marR="0" algn="ctr">
                        <a:spcBef>
                          <a:spcPts val="310"/>
                        </a:spcBef>
                      </a:pPr>
                      <a:r>
                        <a:rPr lang="en-US" sz="1400" spc="-10" dirty="0">
                          <a:effectLst/>
                          <a:latin typeface="Arial" panose="020B0604020202020204" pitchFamily="34" charset="0"/>
                          <a:ea typeface="Arial" panose="020B0604020202020204" pitchFamily="34" charset="0"/>
                          <a:cs typeface="Times New Roman" panose="02020603050405020304" pitchFamily="18" charset="0"/>
                        </a:rPr>
                        <a:t>Supplies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a:effectLst/>
                          <a:latin typeface="Arial" panose="020B0604020202020204" pitchFamily="34" charset="0"/>
                          <a:ea typeface="Arial" panose="020B0604020202020204" pitchFamily="34" charset="0"/>
                          <a:cs typeface="Times New Roman" panose="02020603050405020304" pitchFamily="18" charset="0"/>
                        </a:rPr>
                        <a:t>$20,000</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a:effectLst/>
                          <a:latin typeface="Arial" panose="020B0604020202020204" pitchFamily="34" charset="0"/>
                          <a:ea typeface="Arial" panose="020B0604020202020204" pitchFamily="34" charset="0"/>
                          <a:cs typeface="Times New Roman" panose="02020603050405020304" pitchFamily="18" charset="0"/>
                        </a:rPr>
                        <a:t>$20,000</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816870486"/>
                  </a:ext>
                </a:extLst>
              </a:tr>
              <a:tr h="381768">
                <a:tc>
                  <a:txBody>
                    <a:bodyPr/>
                    <a:lstStyle/>
                    <a:p>
                      <a:pPr marL="45085" marR="0" algn="ctr">
                        <a:lnSpc>
                          <a:spcPts val="1265"/>
                        </a:lnSpc>
                        <a:spcBef>
                          <a:spcPts val="310"/>
                        </a:spcBef>
                      </a:pPr>
                      <a:r>
                        <a:rPr lang="en-US" sz="1400" spc="-10" dirty="0">
                          <a:effectLst/>
                          <a:latin typeface="Arial" panose="020B0604020202020204" pitchFamily="34" charset="0"/>
                          <a:ea typeface="Arial" panose="020B0604020202020204" pitchFamily="34" charset="0"/>
                          <a:cs typeface="Times New Roman" panose="02020603050405020304" pitchFamily="18" charset="0"/>
                        </a:rPr>
                        <a:t>Contractual</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a:effectLst/>
                          <a:latin typeface="Arial" panose="020B0604020202020204" pitchFamily="34" charset="0"/>
                          <a:ea typeface="Arial" panose="020B0604020202020204" pitchFamily="34" charset="0"/>
                          <a:cs typeface="Times New Roman" panose="02020603050405020304" pitchFamily="18" charset="0"/>
                        </a:rPr>
                        <a:t>$5,024,682</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$5,024,682</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1997706342"/>
                  </a:ext>
                </a:extLst>
              </a:tr>
              <a:tr h="381768">
                <a:tc>
                  <a:txBody>
                    <a:bodyPr/>
                    <a:lstStyle/>
                    <a:p>
                      <a:pPr marL="45085" marR="0" algn="ctr" defTabSz="914400" rtl="0" eaLnBrk="1" latinLnBrk="0" hangingPunct="1">
                        <a:lnSpc>
                          <a:spcPts val="1265"/>
                        </a:lnSpc>
                        <a:spcBef>
                          <a:spcPts val="310"/>
                        </a:spcBef>
                      </a:pPr>
                      <a:r>
                        <a:rPr lang="en-US" sz="1400" kern="1200" spc="-1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Remaining Contractual</a:t>
                      </a:r>
                      <a:endParaRPr lang="en-US" sz="1400" i="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i="1" dirty="0">
                          <a:effectLst/>
                          <a:latin typeface="Arial" panose="020B0604020202020204" pitchFamily="34" charset="0"/>
                          <a:ea typeface="Arial" panose="020B0604020202020204" pitchFamily="34" charset="0"/>
                          <a:cs typeface="Times New Roman" panose="02020603050405020304" pitchFamily="18" charset="0"/>
                        </a:rPr>
                        <a:t>$32,000</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i="1" dirty="0">
                          <a:effectLst/>
                          <a:latin typeface="Arial" panose="020B0604020202020204" pitchFamily="34" charset="0"/>
                          <a:ea typeface="Arial" panose="020B060402020202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i="1" dirty="0">
                          <a:effectLst/>
                          <a:latin typeface="Arial" panose="020B0604020202020204" pitchFamily="34" charset="0"/>
                          <a:ea typeface="Arial" panose="020B0604020202020204" pitchFamily="34" charset="0"/>
                          <a:cs typeface="Times New Roman" panose="02020603050405020304" pitchFamily="18" charset="0"/>
                        </a:rPr>
                        <a:t>$32,000</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571552843"/>
                  </a:ext>
                </a:extLst>
              </a:tr>
              <a:tr h="381768">
                <a:tc>
                  <a:txBody>
                    <a:bodyPr/>
                    <a:lstStyle/>
                    <a:p>
                      <a:pPr marL="45085" marR="0" algn="ctr">
                        <a:spcBef>
                          <a:spcPts val="310"/>
                        </a:spcBef>
                      </a:pPr>
                      <a:r>
                        <a:rPr lang="en-US" sz="1400" spc="-10" dirty="0">
                          <a:effectLst/>
                          <a:latin typeface="Arial" panose="020B0604020202020204" pitchFamily="34" charset="0"/>
                          <a:ea typeface="Arial" panose="020B0604020202020204" pitchFamily="34" charset="0"/>
                          <a:cs typeface="Times New Roman" panose="02020603050405020304" pitchFamily="18" charset="0"/>
                        </a:rPr>
                        <a:t>Construction</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690617631"/>
                  </a:ext>
                </a:extLst>
              </a:tr>
              <a:tr h="381768">
                <a:tc>
                  <a:txBody>
                    <a:bodyPr/>
                    <a:lstStyle/>
                    <a:p>
                      <a:pPr marL="45085" marR="0" algn="ctr">
                        <a:spcBef>
                          <a:spcPts val="310"/>
                        </a:spcBef>
                      </a:pPr>
                      <a:r>
                        <a:rPr lang="en-US" sz="1400" spc="-10" dirty="0">
                          <a:effectLst/>
                          <a:latin typeface="Arial" panose="020B0604020202020204" pitchFamily="34" charset="0"/>
                          <a:ea typeface="Arial" panose="020B0604020202020204" pitchFamily="34" charset="0"/>
                          <a:cs typeface="Times New Roman" panose="02020603050405020304" pitchFamily="18" charset="0"/>
                        </a:rPr>
                        <a:t>Other</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$9,975</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$9,975</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550490832"/>
                  </a:ext>
                </a:extLst>
              </a:tr>
              <a:tr h="381768">
                <a:tc>
                  <a:txBody>
                    <a:bodyPr/>
                    <a:lstStyle/>
                    <a:p>
                      <a:pPr marL="45085" marR="0" algn="ctr">
                        <a:spcBef>
                          <a:spcPts val="310"/>
                        </a:spcBef>
                      </a:pPr>
                      <a:r>
                        <a:rPr lang="en-US" sz="1400" b="1" dirty="0">
                          <a:effectLst/>
                          <a:latin typeface="Arial" panose="020B0604020202020204" pitchFamily="34" charset="0"/>
                          <a:ea typeface="Arial" panose="020B0604020202020204" pitchFamily="34" charset="0"/>
                          <a:cs typeface="Times New Roman" panose="02020603050405020304" pitchFamily="18" charset="0"/>
                        </a:rPr>
                        <a:t>Sub-Total</a:t>
                      </a:r>
                      <a:r>
                        <a:rPr lang="en-US" sz="1400" b="1" spc="-45" dirty="0">
                          <a:effectLst/>
                          <a:latin typeface="Arial" panose="020B0604020202020204" pitchFamily="34" charset="0"/>
                          <a:ea typeface="Arial" panose="020B0604020202020204" pitchFamily="34" charset="0"/>
                          <a:cs typeface="Times New Roman" panose="02020603050405020304" pitchFamily="18" charset="0"/>
                        </a:rPr>
                        <a:t> </a:t>
                      </a:r>
                      <a:r>
                        <a:rPr lang="en-US" sz="1400" b="1" dirty="0">
                          <a:effectLst/>
                          <a:latin typeface="Arial" panose="020B0604020202020204" pitchFamily="34" charset="0"/>
                          <a:ea typeface="Arial" panose="020B0604020202020204" pitchFamily="34" charset="0"/>
                          <a:cs typeface="Times New Roman" panose="02020603050405020304" pitchFamily="18" charset="0"/>
                        </a:rPr>
                        <a:t>Direct</a:t>
                      </a:r>
                      <a:r>
                        <a:rPr lang="en-US" sz="1400" b="1" spc="-45" dirty="0">
                          <a:effectLst/>
                          <a:latin typeface="Arial" panose="020B0604020202020204" pitchFamily="34" charset="0"/>
                          <a:ea typeface="Arial" panose="020B0604020202020204" pitchFamily="34" charset="0"/>
                          <a:cs typeface="Times New Roman" panose="02020603050405020304" pitchFamily="18" charset="0"/>
                        </a:rPr>
                        <a:t> </a:t>
                      </a:r>
                      <a:r>
                        <a:rPr lang="en-US" sz="1400" b="1" spc="-10" dirty="0">
                          <a:effectLst/>
                          <a:latin typeface="Arial" panose="020B0604020202020204" pitchFamily="34" charset="0"/>
                          <a:ea typeface="Arial" panose="020B0604020202020204" pitchFamily="34" charset="0"/>
                          <a:cs typeface="Times New Roman" panose="02020603050405020304" pitchFamily="18" charset="0"/>
                        </a:rPr>
                        <a:t>Charges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b="1" dirty="0">
                          <a:effectLst/>
                          <a:latin typeface="Arial" panose="020B0604020202020204" pitchFamily="34" charset="0"/>
                          <a:ea typeface="Arial" panose="020B0604020202020204" pitchFamily="34" charset="0"/>
                          <a:cs typeface="Times New Roman" panose="02020603050405020304" pitchFamily="18" charset="0"/>
                        </a:rPr>
                        <a:t>$11,270,193</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b="1" dirty="0">
                          <a:effectLst/>
                          <a:latin typeface="Arial" panose="020B0604020202020204" pitchFamily="34" charset="0"/>
                          <a:ea typeface="Arial" panose="020B060402020202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b="1" dirty="0">
                          <a:effectLst/>
                          <a:latin typeface="Arial" panose="020B0604020202020204" pitchFamily="34" charset="0"/>
                          <a:ea typeface="Arial" panose="020B0604020202020204" pitchFamily="34" charset="0"/>
                          <a:cs typeface="Times New Roman" panose="02020603050405020304" pitchFamily="18" charset="0"/>
                        </a:rPr>
                        <a:t>$15,345,140</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2382740301"/>
                  </a:ext>
                </a:extLst>
              </a:tr>
              <a:tr h="381768">
                <a:tc>
                  <a:txBody>
                    <a:bodyPr/>
                    <a:lstStyle/>
                    <a:p>
                      <a:pPr marL="45085" marR="0" algn="ctr">
                        <a:spcBef>
                          <a:spcPts val="310"/>
                        </a:spcBef>
                      </a:pPr>
                      <a:r>
                        <a:rPr lang="en-US" sz="1400">
                          <a:effectLst/>
                          <a:latin typeface="Arial" panose="020B0604020202020204" pitchFamily="34" charset="0"/>
                          <a:ea typeface="Arial" panose="020B0604020202020204" pitchFamily="34" charset="0"/>
                          <a:cs typeface="Times New Roman" panose="02020603050405020304" pitchFamily="18" charset="0"/>
                        </a:rPr>
                        <a:t>Indirect</a:t>
                      </a:r>
                      <a:r>
                        <a:rPr lang="en-US" sz="1400" spc="-60">
                          <a:effectLst/>
                          <a:latin typeface="Arial" panose="020B0604020202020204" pitchFamily="34" charset="0"/>
                          <a:ea typeface="Arial" panose="020B0604020202020204" pitchFamily="34" charset="0"/>
                          <a:cs typeface="Times New Roman" panose="02020603050405020304" pitchFamily="18" charset="0"/>
                        </a:rPr>
                        <a:t> </a:t>
                      </a:r>
                      <a:r>
                        <a:rPr lang="en-US" sz="1400" spc="-10">
                          <a:effectLst/>
                          <a:latin typeface="Arial" panose="020B0604020202020204" pitchFamily="34" charset="0"/>
                          <a:ea typeface="Arial" panose="020B0604020202020204" pitchFamily="34" charset="0"/>
                          <a:cs typeface="Times New Roman" panose="02020603050405020304" pitchFamily="18" charset="0"/>
                        </a:rPr>
                        <a:t>Charges</a:t>
                      </a:r>
                      <a:endParaRPr lang="en-US"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010729097"/>
                  </a:ext>
                </a:extLst>
              </a:tr>
              <a:tr h="381768">
                <a:tc>
                  <a:txBody>
                    <a:bodyPr/>
                    <a:lstStyle/>
                    <a:p>
                      <a:pPr marL="45085" marR="0" algn="ctr">
                        <a:spcBef>
                          <a:spcPts val="310"/>
                        </a:spcBef>
                      </a:pPr>
                      <a:r>
                        <a:rPr lang="en-US" sz="1400" b="1" spc="-10" dirty="0">
                          <a:effectLst/>
                          <a:latin typeface="Arial" panose="020B0604020202020204" pitchFamily="34" charset="0"/>
                          <a:ea typeface="Arial" panose="020B0604020202020204" pitchFamily="34" charset="0"/>
                          <a:cs typeface="Times New Roman" panose="02020603050405020304" pitchFamily="18" charset="0"/>
                        </a:rPr>
                        <a:t>Total</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b="1" dirty="0">
                          <a:effectLst/>
                          <a:latin typeface="Arial" panose="020B0604020202020204" pitchFamily="34" charset="0"/>
                          <a:ea typeface="Arial" panose="020B0604020202020204" pitchFamily="34" charset="0"/>
                          <a:cs typeface="Times New Roman" panose="02020603050405020304" pitchFamily="18" charset="0"/>
                        </a:rPr>
                        <a:t>$11,270,193</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b="1" dirty="0">
                          <a:effectLst/>
                          <a:latin typeface="Arial" panose="020B0604020202020204" pitchFamily="34" charset="0"/>
                          <a:ea typeface="Arial" panose="020B0604020202020204" pitchFamily="34" charset="0"/>
                          <a:cs typeface="Times New Roman" panose="02020603050405020304" pitchFamily="18" charset="0"/>
                        </a:rPr>
                        <a:t>$4,074,947</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0" marR="0" algn="ctr"/>
                      <a:r>
                        <a:rPr lang="en-US" sz="1400" b="1" dirty="0">
                          <a:effectLst/>
                          <a:latin typeface="Arial" panose="020B0604020202020204" pitchFamily="34" charset="0"/>
                          <a:ea typeface="Arial" panose="020B0604020202020204" pitchFamily="34" charset="0"/>
                          <a:cs typeface="Times New Roman" panose="02020603050405020304" pitchFamily="18" charset="0"/>
                        </a:rPr>
                        <a:t>$15,345,140</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9335810"/>
                  </a:ext>
                </a:extLst>
              </a:tr>
            </a:tbl>
          </a:graphicData>
        </a:graphic>
      </p:graphicFrame>
    </p:spTree>
    <p:extLst>
      <p:ext uri="{BB962C8B-B14F-4D97-AF65-F5344CB8AC3E}">
        <p14:creationId xmlns:p14="http://schemas.microsoft.com/office/powerpoint/2010/main" val="355683168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DB941C38-9830-91A6-7F4B-3CEC57D10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3B8F8-D897-7D1E-D07B-E02ACA8A9D6D}"/>
              </a:ext>
            </a:extLst>
          </p:cNvPr>
          <p:cNvSpPr>
            <a:spLocks noGrp="1"/>
          </p:cNvSpPr>
          <p:nvPr>
            <p:ph type="ctrTitle"/>
          </p:nvPr>
        </p:nvSpPr>
        <p:spPr>
          <a:xfrm>
            <a:off x="816072" y="239003"/>
            <a:ext cx="10522485" cy="851949"/>
          </a:xfrm>
        </p:spPr>
        <p:txBody>
          <a:bodyPr>
            <a:noAutofit/>
          </a:bodyPr>
          <a:lstStyle/>
          <a:p>
            <a:br>
              <a:rPr lang="en-US" sz="3600" b="1" dirty="0"/>
            </a:br>
            <a:r>
              <a:rPr lang="en-US" sz="3900" b="1" dirty="0">
                <a:solidFill>
                  <a:srgbClr val="373838"/>
                </a:solidFill>
                <a:latin typeface="Arial" panose="020B0604020202020204"/>
              </a:rPr>
              <a:t>Cost Breakdown – Contractual </a:t>
            </a:r>
            <a:br>
              <a:rPr lang="en-US" sz="3900" b="1" dirty="0">
                <a:solidFill>
                  <a:srgbClr val="373838"/>
                </a:solidFill>
                <a:latin typeface="Arial" panose="020B0604020202020204"/>
              </a:rPr>
            </a:br>
            <a:r>
              <a:rPr lang="en-US" sz="2000" b="1" dirty="0">
                <a:solidFill>
                  <a:srgbClr val="373838"/>
                </a:solidFill>
                <a:latin typeface="Arial" panose="020B0604020202020204"/>
              </a:rPr>
              <a:t>Valued at $25,000 or more (All Federal Share)</a:t>
            </a:r>
            <a:endParaRPr lang="en-US" sz="4800" dirty="0"/>
          </a:p>
        </p:txBody>
      </p:sp>
      <p:sp>
        <p:nvSpPr>
          <p:cNvPr id="3" name="Subtitle 2">
            <a:extLst>
              <a:ext uri="{FF2B5EF4-FFF2-40B4-BE49-F238E27FC236}">
                <a16:creationId xmlns:a16="http://schemas.microsoft.com/office/drawing/2014/main" id="{B5A13656-EE55-52F6-13FD-5CE9FF9184D9}"/>
              </a:ext>
            </a:extLst>
          </p:cNvPr>
          <p:cNvSpPr>
            <a:spLocks noGrp="1"/>
          </p:cNvSpPr>
          <p:nvPr>
            <p:ph type="subTitle" idx="1"/>
          </p:nvPr>
        </p:nvSpPr>
        <p:spPr>
          <a:xfrm>
            <a:off x="324214" y="915955"/>
            <a:ext cx="5753101" cy="5026089"/>
          </a:xfrm>
          <a:effectLst>
            <a:softEdge rad="12700"/>
          </a:effectLst>
        </p:spPr>
        <p:txBody>
          <a:bodyPr>
            <a:noAutofit/>
          </a:bodyPr>
          <a:lstStyle/>
          <a:p>
            <a:endParaRPr lang="en-US" sz="1600" b="1" dirty="0"/>
          </a:p>
          <a:p>
            <a:pPr algn="just"/>
            <a:r>
              <a:rPr lang="en-US" sz="1600" dirty="0">
                <a:effectLst/>
                <a:latin typeface="Calibri" panose="020F0502020204030204" pitchFamily="34" charset="0"/>
                <a:ea typeface="Calibri" panose="020F0502020204030204" pitchFamily="34" charset="0"/>
                <a:cs typeface="Times New Roman" panose="02020603050405020304" pitchFamily="18" charset="0"/>
              </a:rPr>
              <a:t>Single Audits - $37,500</a:t>
            </a:r>
          </a:p>
          <a:p>
            <a:pPr algn="just"/>
            <a:r>
              <a:rPr lang="en-US" sz="1600" dirty="0">
                <a:effectLst/>
                <a:latin typeface="Calibri" panose="020F0502020204030204" pitchFamily="34" charset="0"/>
                <a:ea typeface="Calibri" panose="020F0502020204030204" pitchFamily="34" charset="0"/>
                <a:cs typeface="Times New Roman" panose="02020603050405020304" pitchFamily="18" charset="0"/>
              </a:rPr>
              <a:t>Accounting Support - $93,000</a:t>
            </a:r>
          </a:p>
          <a:p>
            <a:pPr algn="just"/>
            <a:r>
              <a:rPr lang="en-US" sz="1600" dirty="0">
                <a:effectLst/>
                <a:latin typeface="Calibri" panose="020F0502020204030204" pitchFamily="34" charset="0"/>
                <a:ea typeface="Calibri" panose="020F0502020204030204" pitchFamily="34" charset="0"/>
                <a:cs typeface="Times New Roman" panose="02020603050405020304" pitchFamily="18" charset="0"/>
              </a:rPr>
              <a:t>Grant Administration / Compliance / Communication Support - $237,600</a:t>
            </a:r>
          </a:p>
          <a:p>
            <a:pPr algn="just"/>
            <a:r>
              <a:rPr lang="en-US" sz="1600" dirty="0">
                <a:effectLst/>
                <a:latin typeface="Calibri" panose="020F0502020204030204" pitchFamily="34" charset="0"/>
                <a:ea typeface="Calibri" panose="020F0502020204030204" pitchFamily="34" charset="0"/>
                <a:cs typeface="Times New Roman" panose="02020603050405020304" pitchFamily="18" charset="0"/>
              </a:rPr>
              <a:t>Unmanned Aerial System Vegetation Assessment - $90,000</a:t>
            </a:r>
          </a:p>
          <a:p>
            <a:pPr algn="just"/>
            <a:r>
              <a:rPr lang="en-US" sz="1600" dirty="0">
                <a:effectLst/>
                <a:latin typeface="Calibri" panose="020F0502020204030204" pitchFamily="34" charset="0"/>
                <a:ea typeface="Calibri" panose="020F0502020204030204" pitchFamily="34" charset="0"/>
                <a:cs typeface="Times New Roman" panose="02020603050405020304" pitchFamily="18" charset="0"/>
              </a:rPr>
              <a:t>Field System Inventory Overhead - $520,000</a:t>
            </a:r>
          </a:p>
          <a:p>
            <a:pPr algn="just"/>
            <a:r>
              <a:rPr lang="en-US" sz="1600" dirty="0">
                <a:effectLst/>
                <a:latin typeface="Calibri" panose="020F0502020204030204" pitchFamily="34" charset="0"/>
                <a:ea typeface="Calibri" panose="020F0502020204030204" pitchFamily="34" charset="0"/>
                <a:cs typeface="Times New Roman" panose="02020603050405020304" pitchFamily="18" charset="0"/>
              </a:rPr>
              <a:t>Field System Inventory Underground - $299,500</a:t>
            </a:r>
          </a:p>
          <a:p>
            <a:pPr algn="just"/>
            <a:r>
              <a:rPr lang="en-US" sz="1600" dirty="0">
                <a:effectLst/>
                <a:latin typeface="Calibri" panose="020F0502020204030204" pitchFamily="34" charset="0"/>
                <a:ea typeface="Calibri" panose="020F0502020204030204" pitchFamily="34" charset="0"/>
                <a:cs typeface="Times New Roman" panose="02020603050405020304" pitchFamily="18" charset="0"/>
              </a:rPr>
              <a:t>ESRI / WindMil System Model - $250,000</a:t>
            </a:r>
          </a:p>
          <a:p>
            <a:pPr algn="just"/>
            <a:r>
              <a:rPr lang="en-US" sz="1600" dirty="0">
                <a:effectLst/>
                <a:latin typeface="Calibri" panose="020F0502020204030204" pitchFamily="34" charset="0"/>
                <a:ea typeface="Calibri" panose="020F0502020204030204" pitchFamily="34" charset="0"/>
                <a:cs typeface="Times New Roman" panose="02020603050405020304" pitchFamily="18" charset="0"/>
              </a:rPr>
              <a:t>Coordination Study - $250,000</a:t>
            </a:r>
          </a:p>
          <a:p>
            <a:pPr algn="just"/>
            <a:r>
              <a:rPr lang="en-US" sz="1600" dirty="0">
                <a:effectLst/>
                <a:latin typeface="Calibri" panose="020F0502020204030204" pitchFamily="34" charset="0"/>
                <a:ea typeface="Calibri" panose="020F0502020204030204" pitchFamily="34" charset="0"/>
                <a:cs typeface="Times New Roman" panose="02020603050405020304" pitchFamily="18" charset="0"/>
              </a:rPr>
              <a:t>Vegetation Management Plan - $50,000</a:t>
            </a:r>
          </a:p>
          <a:p>
            <a:pPr algn="just"/>
            <a:r>
              <a:rPr lang="en-US" sz="1600" dirty="0">
                <a:effectLst/>
                <a:latin typeface="Calibri" panose="020F0502020204030204" pitchFamily="34" charset="0"/>
                <a:ea typeface="Calibri" panose="020F0502020204030204" pitchFamily="34" charset="0"/>
                <a:cs typeface="Times New Roman" panose="02020603050405020304" pitchFamily="18" charset="0"/>
              </a:rPr>
              <a:t>Distribution Line Hardening Pole Testing - $288,000</a:t>
            </a:r>
          </a:p>
          <a:p>
            <a:pPr algn="just"/>
            <a:r>
              <a:rPr lang="en-US" sz="1600" dirty="0">
                <a:effectLst/>
                <a:latin typeface="Calibri" panose="020F0502020204030204" pitchFamily="34" charset="0"/>
                <a:ea typeface="Calibri" panose="020F0502020204030204" pitchFamily="34" charset="0"/>
                <a:cs typeface="Times New Roman" panose="02020603050405020304" pitchFamily="18" charset="0"/>
              </a:rPr>
              <a:t>Distribution Line Hardening Design - $85,000</a:t>
            </a:r>
          </a:p>
          <a:p>
            <a:pPr algn="just"/>
            <a:r>
              <a:rPr lang="en-US" sz="1600" dirty="0">
                <a:effectLst/>
                <a:latin typeface="Calibri" panose="020F0502020204030204" pitchFamily="34" charset="0"/>
                <a:ea typeface="Calibri" panose="020F0502020204030204" pitchFamily="34" charset="0"/>
                <a:cs typeface="Times New Roman" panose="02020603050405020304" pitchFamily="18" charset="0"/>
              </a:rPr>
              <a:t>Distribution Line Hardening Standards Book for Avian Protection &amp; Construction - $100,000</a:t>
            </a:r>
          </a:p>
          <a:p>
            <a:pPr algn="just"/>
            <a:r>
              <a:rPr lang="en-US" sz="1600" dirty="0">
                <a:effectLst/>
                <a:latin typeface="Calibri" panose="020F0502020204030204" pitchFamily="34" charset="0"/>
                <a:ea typeface="Calibri" panose="020F0502020204030204" pitchFamily="34" charset="0"/>
                <a:cs typeface="Times New Roman" panose="02020603050405020304" pitchFamily="18" charset="0"/>
              </a:rPr>
              <a:t>Distribution Automation Implementation Determination Study - $30,000</a:t>
            </a:r>
          </a:p>
          <a:p>
            <a:pPr algn="just"/>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ubtitle 2">
            <a:extLst>
              <a:ext uri="{FF2B5EF4-FFF2-40B4-BE49-F238E27FC236}">
                <a16:creationId xmlns:a16="http://schemas.microsoft.com/office/drawing/2014/main" id="{CA127264-A95E-220F-AE7B-85721CC8963E}"/>
              </a:ext>
            </a:extLst>
          </p:cNvPr>
          <p:cNvSpPr txBox="1">
            <a:spLocks/>
          </p:cNvSpPr>
          <p:nvPr/>
        </p:nvSpPr>
        <p:spPr>
          <a:xfrm>
            <a:off x="5875021" y="1679919"/>
            <a:ext cx="4754880" cy="4513103"/>
          </a:xfrm>
          <a:prstGeom prst="rect">
            <a:avLst/>
          </a:prstGeom>
          <a:effectLst>
            <a:softEdge rad="12700"/>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b="1" dirty="0"/>
          </a:p>
          <a:p>
            <a:pPr algn="just"/>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ubtitle 2">
            <a:extLst>
              <a:ext uri="{FF2B5EF4-FFF2-40B4-BE49-F238E27FC236}">
                <a16:creationId xmlns:a16="http://schemas.microsoft.com/office/drawing/2014/main" id="{CE6EA1FF-CBDC-14E8-884D-6798A3F66005}"/>
              </a:ext>
            </a:extLst>
          </p:cNvPr>
          <p:cNvSpPr txBox="1">
            <a:spLocks/>
          </p:cNvSpPr>
          <p:nvPr/>
        </p:nvSpPr>
        <p:spPr>
          <a:xfrm>
            <a:off x="6489643" y="868113"/>
            <a:ext cx="5448301" cy="5265682"/>
          </a:xfrm>
          <a:prstGeom prst="rect">
            <a:avLst/>
          </a:prstGeom>
          <a:effectLst>
            <a:softEdge rad="12700"/>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dirty="0"/>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Work Management Information System Implementation - $30,000</a:t>
            </a:r>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Vegetation Management Work - $50,000</a:t>
            </a:r>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Landowner Support - $70,000</a:t>
            </a:r>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Substation </a:t>
            </a:r>
            <a:r>
              <a:rPr lang="en-US" sz="1600" dirty="0" err="1">
                <a:latin typeface="Calibri" panose="020F0502020204030204" pitchFamily="34" charset="0"/>
                <a:ea typeface="Calibri" panose="020F0502020204030204" pitchFamily="34" charset="0"/>
                <a:cs typeface="Times New Roman" panose="02020603050405020304" pitchFamily="18" charset="0"/>
              </a:rPr>
              <a:t>RTU</a:t>
            </a:r>
            <a:r>
              <a:rPr lang="en-US" sz="1600" dirty="0">
                <a:latin typeface="Calibri" panose="020F0502020204030204" pitchFamily="34" charset="0"/>
                <a:ea typeface="Calibri" panose="020F0502020204030204" pitchFamily="34" charset="0"/>
                <a:cs typeface="Times New Roman" panose="02020603050405020304" pitchFamily="18" charset="0"/>
              </a:rPr>
              <a:t> Installation - $27,000</a:t>
            </a:r>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Vegetation Project Coordination - $60,000</a:t>
            </a:r>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Vegetation Clearing - $252,286</a:t>
            </a:r>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Coordination Study Implementation Design - $135,000</a:t>
            </a:r>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Distribution Hardening Pole Change Out - $440,700</a:t>
            </a:r>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Coordination Study Implementation - $1,429,096</a:t>
            </a:r>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Distribution Automation Engineering Services - $50,000</a:t>
            </a:r>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Work Management Implementation - $60,000</a:t>
            </a:r>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Mapping and Coordination Training - $45,000</a:t>
            </a:r>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Work Management Information System Training - $45,000</a:t>
            </a:r>
          </a:p>
          <a:p>
            <a:pPr algn="just"/>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265044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2A4ADC2B-5AA1-E86C-F2F3-5CC816E73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59939-234C-22E1-E295-8A090F4E31F0}"/>
              </a:ext>
            </a:extLst>
          </p:cNvPr>
          <p:cNvSpPr>
            <a:spLocks noGrp="1"/>
          </p:cNvSpPr>
          <p:nvPr>
            <p:ph type="ctrTitle"/>
          </p:nvPr>
        </p:nvSpPr>
        <p:spPr>
          <a:xfrm>
            <a:off x="205733" y="160460"/>
            <a:ext cx="11780531" cy="851949"/>
          </a:xfrm>
        </p:spPr>
        <p:txBody>
          <a:bodyPr>
            <a:noAutofit/>
          </a:bodyPr>
          <a:lstStyle/>
          <a:p>
            <a:br>
              <a:rPr lang="en-US" sz="3600" b="1" dirty="0"/>
            </a:br>
            <a:r>
              <a:rPr kumimoji="0" lang="en-US" sz="3900" b="1" i="0" u="none" strike="noStrike" kern="1200" cap="none" spc="0" normalizeH="0" baseline="0" noProof="0" dirty="0">
                <a:ln>
                  <a:noFill/>
                </a:ln>
                <a:solidFill>
                  <a:srgbClr val="373838"/>
                </a:solidFill>
                <a:effectLst/>
                <a:uLnTx/>
                <a:uFillTx/>
                <a:latin typeface="Arial" panose="020B0604020202020204"/>
                <a:ea typeface="+mj-ea"/>
                <a:cs typeface="+mj-cs"/>
              </a:rPr>
              <a:t>Team Members and Roles</a:t>
            </a:r>
            <a:endParaRPr lang="en-US" sz="4800" dirty="0"/>
          </a:p>
        </p:txBody>
      </p:sp>
      <p:sp>
        <p:nvSpPr>
          <p:cNvPr id="3" name="Subtitle 2">
            <a:extLst>
              <a:ext uri="{FF2B5EF4-FFF2-40B4-BE49-F238E27FC236}">
                <a16:creationId xmlns:a16="http://schemas.microsoft.com/office/drawing/2014/main" id="{2D0C0929-B26B-FC3D-1883-C8C1F9564181}"/>
              </a:ext>
            </a:extLst>
          </p:cNvPr>
          <p:cNvSpPr>
            <a:spLocks noGrp="1"/>
          </p:cNvSpPr>
          <p:nvPr>
            <p:ph type="subTitle" idx="1"/>
          </p:nvPr>
        </p:nvSpPr>
        <p:spPr>
          <a:xfrm>
            <a:off x="731520" y="1758462"/>
            <a:ext cx="11089971" cy="4513103"/>
          </a:xfrm>
          <a:effectLst>
            <a:softEdge rad="12700"/>
          </a:effectLst>
        </p:spPr>
        <p:txBody>
          <a:bodyPr>
            <a:normAutofit/>
          </a:bodyPr>
          <a:lstStyle/>
          <a:p>
            <a:endParaRPr lang="en-US" sz="2800" b="1" dirty="0"/>
          </a:p>
          <a:p>
            <a:pPr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2D466597-9A1C-6A7E-5CEA-337108F49410}"/>
              </a:ext>
            </a:extLst>
          </p:cNvPr>
          <p:cNvGraphicFramePr>
            <a:graphicFrameLocks noGrp="1"/>
          </p:cNvGraphicFramePr>
          <p:nvPr>
            <p:extLst>
              <p:ext uri="{D42A27DB-BD31-4B8C-83A1-F6EECF244321}">
                <p14:modId xmlns:p14="http://schemas.microsoft.com/office/powerpoint/2010/main" val="1527108349"/>
              </p:ext>
            </p:extLst>
          </p:nvPr>
        </p:nvGraphicFramePr>
        <p:xfrm>
          <a:off x="205734" y="1144223"/>
          <a:ext cx="11780532" cy="5127342"/>
        </p:xfrm>
        <a:graphic>
          <a:graphicData uri="http://schemas.openxmlformats.org/drawingml/2006/table">
            <a:tbl>
              <a:tblPr firstRow="1" firstCol="1" lastRow="1" lastCol="1" bandRow="1" bandCol="1"/>
              <a:tblGrid>
                <a:gridCol w="5890266">
                  <a:extLst>
                    <a:ext uri="{9D8B030D-6E8A-4147-A177-3AD203B41FA5}">
                      <a16:colId xmlns:a16="http://schemas.microsoft.com/office/drawing/2014/main" val="3301701380"/>
                    </a:ext>
                  </a:extLst>
                </a:gridCol>
                <a:gridCol w="5890266">
                  <a:extLst>
                    <a:ext uri="{9D8B030D-6E8A-4147-A177-3AD203B41FA5}">
                      <a16:colId xmlns:a16="http://schemas.microsoft.com/office/drawing/2014/main" val="3136644497"/>
                    </a:ext>
                  </a:extLst>
                </a:gridCol>
              </a:tblGrid>
              <a:tr h="376010">
                <a:tc gridSpan="2">
                  <a:txBody>
                    <a:bodyPr/>
                    <a:lstStyle/>
                    <a:p>
                      <a:pPr marL="117475" marR="0" indent="0" algn="ctr">
                        <a:spcBef>
                          <a:spcPts val="760"/>
                        </a:spcBef>
                      </a:pPr>
                      <a:r>
                        <a:rPr lang="en-US" sz="1600" b="1" dirty="0">
                          <a:effectLst/>
                          <a:latin typeface="Arial" panose="020B0604020202020204" pitchFamily="34" charset="0"/>
                          <a:ea typeface="Arial" panose="020B0604020202020204" pitchFamily="34" charset="0"/>
                          <a:cs typeface="Times New Roman" panose="02020603050405020304" pitchFamily="18" charset="0"/>
                        </a:rPr>
                        <a:t>Planned Activities by SOPO Task/Subtask Number(s)</a:t>
                      </a:r>
                    </a:p>
                  </a:txBody>
                  <a:tcPr marL="0" marR="0" marT="9144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val="2168154957"/>
                  </a:ext>
                </a:extLst>
              </a:tr>
              <a:tr h="376010">
                <a:tc gridSpan="2">
                  <a:txBody>
                    <a:bodyPr/>
                    <a:lstStyle/>
                    <a:p>
                      <a:pPr marL="117475" marR="0" indent="0" algn="ctr">
                        <a:spcBef>
                          <a:spcPts val="760"/>
                        </a:spcBef>
                      </a:pPr>
                      <a:r>
                        <a:rPr lang="en-US" sz="1400" b="1" dirty="0">
                          <a:effectLst/>
                          <a:latin typeface="Arial" panose="020B0604020202020204" pitchFamily="34" charset="0"/>
                          <a:ea typeface="Arial" panose="020B0604020202020204" pitchFamily="34" charset="0"/>
                          <a:cs typeface="Times New Roman" panose="02020603050405020304" pitchFamily="18" charset="0"/>
                        </a:rPr>
                        <a:t>Organization Name </a:t>
                      </a:r>
                      <a:r>
                        <a:rPr lang="en-US" sz="1400" dirty="0">
                          <a:effectLst/>
                          <a:latin typeface="Arial" panose="020B0604020202020204" pitchFamily="34" charset="0"/>
                          <a:ea typeface="Arial" panose="020B0604020202020204" pitchFamily="34" charset="0"/>
                          <a:cs typeface="Times New Roman" panose="02020603050405020304" pitchFamily="18" charset="0"/>
                        </a:rPr>
                        <a:t>Mora-San Miguel Electric Cooperative, Inc. (MSMEC)</a:t>
                      </a:r>
                    </a:p>
                  </a:txBody>
                  <a:tcPr marL="0" marR="0" marT="9144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5B3D7"/>
                    </a:solidFill>
                  </a:tcPr>
                </a:tc>
                <a:tc hMerge="1">
                  <a:txBody>
                    <a:bodyPr/>
                    <a:lstStyle/>
                    <a:p>
                      <a:pPr marL="0" marR="0" algn="l">
                        <a:spcBef>
                          <a:spcPts val="760"/>
                        </a:spcBef>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9144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15876331"/>
                  </a:ext>
                </a:extLst>
              </a:tr>
              <a:tr h="4375322">
                <a:tc>
                  <a:txBody>
                    <a:bodyPr/>
                    <a:lstStyle/>
                    <a:p>
                      <a:pPr marL="288925" marR="0" indent="-171450" algn="l">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1.0 - Project Management, Planning, and Community Benefits:</a:t>
                      </a:r>
                      <a:r>
                        <a:rPr lang="en-US" sz="1200" dirty="0">
                          <a:effectLst/>
                          <a:latin typeface="Arial" panose="020B0604020202020204" pitchFamily="34" charset="0"/>
                          <a:ea typeface="Arial" panose="020B0604020202020204" pitchFamily="34" charset="0"/>
                          <a:cs typeface="Times New Roman" panose="02020603050405020304" pitchFamily="18" charset="0"/>
                        </a:rPr>
                        <a:t> Project Management Plan (1.1); Community Benefits Plan (1.2); NEPA Compliance (1.3) Regulatory Approvals (1.4)</a:t>
                      </a:r>
                    </a:p>
                    <a:p>
                      <a:pPr marL="288925" marR="0" indent="-171450" algn="l">
                        <a:spcBef>
                          <a:spcPts val="760"/>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2.0 – System Assessment: </a:t>
                      </a:r>
                      <a:r>
                        <a:rPr lang="en-US" sz="1200" dirty="0">
                          <a:effectLst/>
                          <a:latin typeface="Arial" panose="020B0604020202020204" pitchFamily="34" charset="0"/>
                          <a:ea typeface="Arial" panose="020B0604020202020204" pitchFamily="34" charset="0"/>
                          <a:cs typeface="Times New Roman" panose="02020603050405020304" pitchFamily="18" charset="0"/>
                        </a:rPr>
                        <a:t>Assist and collaborate with T&amp;D field personnel with the assessment of the electric distribution vegetation conditions (2.1) and collaborate and/or assist T&amp;D with the Field System Inventory (2.2). </a:t>
                      </a:r>
                    </a:p>
                    <a:p>
                      <a:pPr marL="288925" marR="0" indent="-171450" algn="l">
                        <a:spcBef>
                          <a:spcPts val="760"/>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3.0 – Mapping &amp; Coordination Study: </a:t>
                      </a:r>
                      <a:r>
                        <a:rPr lang="en-US" sz="1200" dirty="0">
                          <a:effectLst/>
                          <a:latin typeface="Arial" panose="020B0604020202020204" pitchFamily="34" charset="0"/>
                          <a:ea typeface="Arial" panose="020B0604020202020204" pitchFamily="34" charset="0"/>
                          <a:cs typeface="Times New Roman" panose="02020603050405020304" pitchFamily="18" charset="0"/>
                        </a:rPr>
                        <a:t>Collaborate with T&amp;D field personnel on the development of System Model (3.1) and the subsequent Coordination Study (3.2).</a:t>
                      </a:r>
                    </a:p>
                    <a:p>
                      <a:pPr marL="288925" marR="0" indent="-171450" algn="l">
                        <a:spcBef>
                          <a:spcPts val="760"/>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4.0 – Enhanced Vegetation Management:</a:t>
                      </a:r>
                      <a:r>
                        <a:rPr lang="en-US" sz="1200" dirty="0">
                          <a:effectLst/>
                          <a:latin typeface="Arial" panose="020B0604020202020204" pitchFamily="34" charset="0"/>
                          <a:ea typeface="Arial" panose="020B0604020202020204" pitchFamily="34" charset="0"/>
                          <a:cs typeface="Times New Roman" panose="02020603050405020304" pitchFamily="18" charset="0"/>
                        </a:rPr>
                        <a:t> Collaborate with certified arborist and project team staff to identify the best approach for vegetation management (4.1).</a:t>
                      </a:r>
                    </a:p>
                    <a:p>
                      <a:pPr marL="288925" marR="0" indent="-171450" algn="l">
                        <a:spcBef>
                          <a:spcPts val="760"/>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5.0 – Grid Modernization/Hardening:</a:t>
                      </a:r>
                      <a:r>
                        <a:rPr lang="en-US" sz="1200" dirty="0">
                          <a:effectLst/>
                          <a:latin typeface="Arial" panose="020B0604020202020204" pitchFamily="34" charset="0"/>
                          <a:ea typeface="Arial" panose="020B0604020202020204" pitchFamily="34" charset="0"/>
                          <a:cs typeface="Times New Roman" panose="02020603050405020304" pitchFamily="18" charset="0"/>
                        </a:rPr>
                        <a:t> Collaborate with T&amp;D on the: Distribution Line Hardening Design (5.1); Distribution Automation Implementation determination (5.2); Work Management Information System (5.3); Identify a Preferred Vendors List for Grid Hardening/Modernization (5.4); Distribution System Hardening/Modernization Plan (5.5).</a:t>
                      </a:r>
                    </a:p>
                    <a:p>
                      <a:pPr marL="288925" marR="0" indent="-171450" algn="l">
                        <a:spcBef>
                          <a:spcPts val="760"/>
                        </a:spcBef>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Times New Roman" panose="02020603050405020304" pitchFamily="18" charset="0"/>
                        </a:rPr>
                        <a:t>6.0 </a:t>
                      </a:r>
                      <a:r>
                        <a:rPr lang="en-US" sz="1200" i="1" dirty="0">
                          <a:effectLst/>
                          <a:latin typeface="Arial" panose="020B0604020202020204" pitchFamily="34" charset="0"/>
                          <a:ea typeface="Arial" panose="020B0604020202020204" pitchFamily="34" charset="0"/>
                          <a:cs typeface="Times New Roman" panose="02020603050405020304" pitchFamily="18" charset="0"/>
                        </a:rPr>
                        <a:t>–</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Arial" panose="020B0604020202020204" pitchFamily="34" charset="0"/>
                          <a:cs typeface="Times New Roman" panose="02020603050405020304" pitchFamily="18" charset="0"/>
                        </a:rPr>
                        <a:t>M</a:t>
                      </a:r>
                      <a:r>
                        <a:rPr lang="en-US" sz="1200" dirty="0">
                          <a:effectLst/>
                          <a:latin typeface="Arial" panose="020B0604020202020204" pitchFamily="34" charset="0"/>
                          <a:ea typeface="Arial" panose="020B0604020202020204" pitchFamily="34" charset="0"/>
                          <a:cs typeface="Times New Roman" panose="02020603050405020304" pitchFamily="18" charset="0"/>
                        </a:rPr>
                        <a:t>apping and Coordination Study</a:t>
                      </a:r>
                      <a:r>
                        <a:rPr lang="en-US" sz="1200" i="1" dirty="0">
                          <a:effectLst/>
                          <a:latin typeface="Arial" panose="020B0604020202020204" pitchFamily="34" charset="0"/>
                          <a:ea typeface="Arial" panose="020B0604020202020204" pitchFamily="34" charset="0"/>
                          <a:cs typeface="Times New Roman" panose="02020603050405020304" pitchFamily="18" charset="0"/>
                        </a:rPr>
                        <a:t>:</a:t>
                      </a:r>
                      <a:r>
                        <a:rPr lang="en-US" sz="1200" dirty="0">
                          <a:effectLst/>
                          <a:latin typeface="Arial" panose="020B0604020202020204" pitchFamily="34" charset="0"/>
                          <a:ea typeface="Arial" panose="020B0604020202020204" pitchFamily="34" charset="0"/>
                          <a:cs typeface="Times New Roman" panose="02020603050405020304" pitchFamily="18" charset="0"/>
                        </a:rPr>
                        <a:t> System Software Purchase (6.1).</a:t>
                      </a:r>
                    </a:p>
                    <a:p>
                      <a:pPr marL="288925" marR="0" indent="-171450" algn="l">
                        <a:spcBef>
                          <a:spcPts val="760"/>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7.0 – Application of Enhanced Vegetation Management: </a:t>
                      </a:r>
                      <a:r>
                        <a:rPr lang="en-US" sz="1200" dirty="0">
                          <a:effectLst/>
                          <a:latin typeface="Arial" panose="020B0604020202020204" pitchFamily="34" charset="0"/>
                          <a:ea typeface="Arial" panose="020B0604020202020204" pitchFamily="34" charset="0"/>
                          <a:cs typeface="Times New Roman" panose="02020603050405020304" pitchFamily="18" charset="0"/>
                        </a:rPr>
                        <a:t>Collaborate with and/or assist T&amp;D in the process to Bid for Certified Arborist (7.1); Enhanced Vegetation Management Work Bidding (7.2); Landowner Support (7.3). </a:t>
                      </a:r>
                    </a:p>
                  </a:txBody>
                  <a:tcPr marL="0" marT="9144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288925" marR="0" indent="-171450" algn="l">
                        <a:spcBef>
                          <a:spcPts val="760"/>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8.0 – Grid Modernization/Hardening:</a:t>
                      </a:r>
                      <a:r>
                        <a:rPr lang="en-US" sz="1200" dirty="0">
                          <a:effectLst/>
                          <a:latin typeface="Arial" panose="020B0604020202020204" pitchFamily="34" charset="0"/>
                          <a:ea typeface="Arial" panose="020B0604020202020204" pitchFamily="34" charset="0"/>
                          <a:cs typeface="Times New Roman" panose="02020603050405020304" pitchFamily="18" charset="0"/>
                        </a:rPr>
                        <a:t> Order Distribution Materials (8.1); Hire new employees and order ancillary materials. </a:t>
                      </a:r>
                      <a:r>
                        <a:rPr lang="en-US" sz="1200" i="1" dirty="0">
                          <a:effectLst/>
                          <a:latin typeface="Arial" panose="020B0604020202020204" pitchFamily="34" charset="0"/>
                          <a:ea typeface="Arial" panose="020B0604020202020204" pitchFamily="34" charset="0"/>
                          <a:cs typeface="Times New Roman" panose="02020603050405020304" pitchFamily="18" charset="0"/>
                        </a:rPr>
                        <a:t>(8.2).</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288925" marR="0" indent="-171450" algn="l">
                        <a:spcBef>
                          <a:spcPts val="760"/>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9.0 – Application of Enhanced Vegetation Management Plan:</a:t>
                      </a:r>
                      <a:r>
                        <a:rPr lang="en-US" sz="1200" dirty="0">
                          <a:effectLst/>
                          <a:latin typeface="Arial" panose="020B0604020202020204" pitchFamily="34" charset="0"/>
                          <a:ea typeface="Arial" panose="020B0604020202020204" pitchFamily="34" charset="0"/>
                          <a:cs typeface="Times New Roman" panose="02020603050405020304" pitchFamily="18" charset="0"/>
                        </a:rPr>
                        <a:t> Collaborate with the project team on the Enhanced Vegetation Project Coordination and Management (9.1); Field Coordination; (9.2).</a:t>
                      </a:r>
                    </a:p>
                    <a:p>
                      <a:pPr marL="288925" marR="0" indent="-171450" algn="l">
                        <a:spcBef>
                          <a:spcPts val="760"/>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10.0 – Grid Modernization/Hardening:</a:t>
                      </a:r>
                      <a:r>
                        <a:rPr lang="en-US" sz="1200" dirty="0">
                          <a:effectLst/>
                          <a:latin typeface="Arial" panose="020B0604020202020204" pitchFamily="34" charset="0"/>
                          <a:ea typeface="Arial" panose="020B0604020202020204" pitchFamily="34" charset="0"/>
                          <a:cs typeface="Times New Roman" panose="02020603050405020304" pitchFamily="18" charset="0"/>
                        </a:rPr>
                        <a:t> Coordinate with project team (10.1); Completion of construction field work (10.2); Work Management Implementation. (10.4); Distribution Automation Implementation. (10.5); Distribution Line Hardening Implementation. (10.6).</a:t>
                      </a:r>
                    </a:p>
                    <a:p>
                      <a:pPr marL="288925" marR="0" indent="-171450" algn="l">
                        <a:spcBef>
                          <a:spcPts val="760"/>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11.0 – Training:  </a:t>
                      </a:r>
                      <a:r>
                        <a:rPr lang="en-US" sz="1200" dirty="0">
                          <a:effectLst/>
                          <a:latin typeface="Arial" panose="020B0604020202020204" pitchFamily="34" charset="0"/>
                          <a:ea typeface="Arial" panose="020B0604020202020204" pitchFamily="34" charset="0"/>
                          <a:cs typeface="Times New Roman" panose="02020603050405020304" pitchFamily="18" charset="0"/>
                        </a:rPr>
                        <a:t>Participate in Mapping and Coordination Training (11.1); Participate in Distribution Automation Training (11.2); Participate in Work Management Information System Training (11.3)</a:t>
                      </a:r>
                    </a:p>
                    <a:p>
                      <a:pPr marL="288925" marR="0" indent="-171450" algn="l">
                        <a:spcBef>
                          <a:spcPts val="760"/>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12.0 - Continuation of Enhanced Vegetation Management Plan:  Continuing Work Plan (12.1)</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288925" marR="0" indent="-171450" algn="l">
                        <a:spcBef>
                          <a:spcPts val="760"/>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13.0 - Continuation of Grid Modernization/Hardening Plan:  </a:t>
                      </a:r>
                      <a:r>
                        <a:rPr lang="en-US" sz="1200" dirty="0">
                          <a:effectLst/>
                          <a:latin typeface="Arial" panose="020B0604020202020204" pitchFamily="34" charset="0"/>
                          <a:ea typeface="Arial" panose="020B0604020202020204" pitchFamily="34" charset="0"/>
                          <a:cs typeface="Times New Roman" panose="02020603050405020304" pitchFamily="18" charset="0"/>
                        </a:rPr>
                        <a:t>Ensure continuation of the Grid Hardening/Modernization plan and scheduled patrol, pole inspection, and maintenance; </a:t>
                      </a:r>
                      <a:r>
                        <a:rPr lang="en-US" sz="1200" i="1" dirty="0">
                          <a:effectLst/>
                          <a:latin typeface="Arial" panose="020B0604020202020204" pitchFamily="34" charset="0"/>
                          <a:ea typeface="Arial" panose="020B0604020202020204" pitchFamily="34" charset="0"/>
                          <a:cs typeface="Times New Roman" panose="02020603050405020304" pitchFamily="18" charset="0"/>
                        </a:rPr>
                        <a:t>Construction Standards: Use and continually update as needed (13.1).</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T="9144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053792434"/>
                  </a:ext>
                </a:extLst>
              </a:tr>
            </a:tbl>
          </a:graphicData>
        </a:graphic>
      </p:graphicFrame>
    </p:spTree>
    <p:extLst>
      <p:ext uri="{BB962C8B-B14F-4D97-AF65-F5344CB8AC3E}">
        <p14:creationId xmlns:p14="http://schemas.microsoft.com/office/powerpoint/2010/main" val="213418358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CFDE900B-6B0D-98AD-415A-8408D278A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177D6-359B-0A1C-D188-4442553A2F54}"/>
              </a:ext>
            </a:extLst>
          </p:cNvPr>
          <p:cNvSpPr>
            <a:spLocks noGrp="1"/>
          </p:cNvSpPr>
          <p:nvPr>
            <p:ph type="ctrTitle"/>
          </p:nvPr>
        </p:nvSpPr>
        <p:spPr>
          <a:xfrm>
            <a:off x="186266" y="160460"/>
            <a:ext cx="11819468" cy="669273"/>
          </a:xfrm>
        </p:spPr>
        <p:txBody>
          <a:bodyPr>
            <a:noAutofit/>
          </a:bodyPr>
          <a:lstStyle/>
          <a:p>
            <a:br>
              <a:rPr lang="en-US" sz="3600" b="1" dirty="0"/>
            </a:br>
            <a:r>
              <a:rPr kumimoji="0" lang="en-US" sz="3900" b="1" i="0" u="none" strike="noStrike" kern="1200" cap="none" spc="0" normalizeH="0" baseline="0" noProof="0" dirty="0">
                <a:ln>
                  <a:noFill/>
                </a:ln>
                <a:solidFill>
                  <a:srgbClr val="373838"/>
                </a:solidFill>
                <a:effectLst/>
                <a:uLnTx/>
                <a:uFillTx/>
                <a:latin typeface="Arial" panose="020B0604020202020204"/>
                <a:ea typeface="+mj-ea"/>
                <a:cs typeface="+mj-cs"/>
              </a:rPr>
              <a:t>Team Members and Roles</a:t>
            </a:r>
            <a:endParaRPr lang="en-US" sz="4800" dirty="0"/>
          </a:p>
        </p:txBody>
      </p:sp>
      <p:sp>
        <p:nvSpPr>
          <p:cNvPr id="3" name="Subtitle 2">
            <a:extLst>
              <a:ext uri="{FF2B5EF4-FFF2-40B4-BE49-F238E27FC236}">
                <a16:creationId xmlns:a16="http://schemas.microsoft.com/office/drawing/2014/main" id="{E6B310B2-EFF5-223F-A7EE-6F9B0EC431B9}"/>
              </a:ext>
            </a:extLst>
          </p:cNvPr>
          <p:cNvSpPr>
            <a:spLocks noGrp="1"/>
          </p:cNvSpPr>
          <p:nvPr>
            <p:ph type="subTitle" idx="1"/>
          </p:nvPr>
        </p:nvSpPr>
        <p:spPr>
          <a:xfrm>
            <a:off x="731520" y="1758462"/>
            <a:ext cx="11089971" cy="4513103"/>
          </a:xfrm>
          <a:effectLst>
            <a:softEdge rad="12700"/>
          </a:effectLst>
        </p:spPr>
        <p:txBody>
          <a:bodyPr>
            <a:normAutofit/>
          </a:bodyPr>
          <a:lstStyle/>
          <a:p>
            <a:endParaRPr lang="en-US" sz="2800" b="1" dirty="0"/>
          </a:p>
          <a:p>
            <a:pPr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F35CD0C-C605-F599-177B-69165537AEDD}"/>
              </a:ext>
            </a:extLst>
          </p:cNvPr>
          <p:cNvGraphicFramePr>
            <a:graphicFrameLocks noGrp="1"/>
          </p:cNvGraphicFramePr>
          <p:nvPr>
            <p:extLst>
              <p:ext uri="{D42A27DB-BD31-4B8C-83A1-F6EECF244321}">
                <p14:modId xmlns:p14="http://schemas.microsoft.com/office/powerpoint/2010/main" val="1012459846"/>
              </p:ext>
            </p:extLst>
          </p:nvPr>
        </p:nvGraphicFramePr>
        <p:xfrm>
          <a:off x="186266" y="1012410"/>
          <a:ext cx="11819468" cy="5176044"/>
        </p:xfrm>
        <a:graphic>
          <a:graphicData uri="http://schemas.openxmlformats.org/drawingml/2006/table">
            <a:tbl>
              <a:tblPr firstRow="1" firstCol="1" lastRow="1" lastCol="1" bandRow="1" bandCol="1"/>
              <a:tblGrid>
                <a:gridCol w="5909734">
                  <a:extLst>
                    <a:ext uri="{9D8B030D-6E8A-4147-A177-3AD203B41FA5}">
                      <a16:colId xmlns:a16="http://schemas.microsoft.com/office/drawing/2014/main" val="2495319709"/>
                    </a:ext>
                  </a:extLst>
                </a:gridCol>
                <a:gridCol w="5909734">
                  <a:extLst>
                    <a:ext uri="{9D8B030D-6E8A-4147-A177-3AD203B41FA5}">
                      <a16:colId xmlns:a16="http://schemas.microsoft.com/office/drawing/2014/main" val="689699686"/>
                    </a:ext>
                  </a:extLst>
                </a:gridCol>
              </a:tblGrid>
              <a:tr h="265784">
                <a:tc gridSpan="2">
                  <a:txBody>
                    <a:bodyPr/>
                    <a:lstStyle/>
                    <a:p>
                      <a:pPr marL="0" marR="0" algn="ctr"/>
                      <a:r>
                        <a:rPr lang="en-US"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Organization Name</a:t>
                      </a:r>
                      <a:r>
                        <a:rPr lang="en-US" sz="1200"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New Mexico Rural Electric Cooperatives (NMREC)</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hMerge="1">
                  <a:txBody>
                    <a:bodyPr/>
                    <a:lstStyle/>
                    <a:p>
                      <a:pPr marL="0" marR="0" algn="ct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extLst>
                  <a:ext uri="{0D108BD9-81ED-4DB2-BD59-A6C34878D82A}">
                    <a16:rowId xmlns:a16="http://schemas.microsoft.com/office/drawing/2014/main" val="2687430674"/>
                  </a:ext>
                </a:extLst>
              </a:tr>
              <a:tr h="395933">
                <a:tc gridSpan="2">
                  <a:txBody>
                    <a:bodyPr/>
                    <a:lstStyle/>
                    <a:p>
                      <a:pPr marL="288925" marR="0" indent="-171450" algn="l">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1.0- Project Management, Planning, and Community Benefits: </a:t>
                      </a:r>
                      <a:r>
                        <a:rPr lang="en-US" sz="1200" dirty="0">
                          <a:effectLst/>
                          <a:latin typeface="Arial" panose="020B0604020202020204" pitchFamily="34" charset="0"/>
                          <a:ea typeface="Arial" panose="020B0604020202020204" pitchFamily="34" charset="0"/>
                          <a:cs typeface="Times New Roman" panose="02020603050405020304" pitchFamily="18" charset="0"/>
                        </a:rPr>
                        <a:t>Will assist the recipient in managing and directing the project in accordance with the accepted PMP (1.1);</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Will assist the recipient with the coordination of activities to effectively implement the CBP goals (1.2)</a:t>
                      </a:r>
                    </a:p>
                  </a:txBody>
                  <a:tcPr marL="0" marR="0" marT="91440" marB="9144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pPr marL="288925" marR="0" indent="-171450" algn="l">
                        <a:buFont typeface="Arial" panose="020B0604020202020204" pitchFamily="34" charset="0"/>
                        <a:buChar char="•"/>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91440" marB="9144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287661511"/>
                  </a:ext>
                </a:extLst>
              </a:tr>
              <a:tr h="256358">
                <a:tc gridSpan="2">
                  <a:txBody>
                    <a:bodyPr/>
                    <a:lstStyle/>
                    <a:p>
                      <a:pPr marL="0" marR="0" algn="ctr"/>
                      <a:r>
                        <a:rPr lang="en-US"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Organization Name</a:t>
                      </a:r>
                      <a:r>
                        <a:rPr lang="en-US" sz="1200"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Transmission &amp; Distribution Services, LLC (T&amp;D)</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hMerge="1">
                  <a:txBody>
                    <a:bodyPr/>
                    <a:lstStyle/>
                    <a:p>
                      <a:pPr marL="0" marR="0" algn="ct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extLst>
                  <a:ext uri="{0D108BD9-81ED-4DB2-BD59-A6C34878D82A}">
                    <a16:rowId xmlns:a16="http://schemas.microsoft.com/office/drawing/2014/main" val="1288793500"/>
                  </a:ext>
                </a:extLst>
              </a:tr>
              <a:tr h="3226227">
                <a:tc>
                  <a:txBody>
                    <a:bodyPr/>
                    <a:lstStyle/>
                    <a:p>
                      <a:pPr marL="288925" marR="0" indent="-171450" algn="l">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2.0 – System Assessment: Unmanned Aerial System Assessment (2.1) </a:t>
                      </a:r>
                      <a:r>
                        <a:rPr lang="en-US" sz="1200" dirty="0">
                          <a:effectLst/>
                          <a:latin typeface="Arial" panose="020B0604020202020204" pitchFamily="34" charset="0"/>
                          <a:ea typeface="Arial" panose="020B0604020202020204" pitchFamily="34" charset="0"/>
                          <a:cs typeface="Times New Roman" panose="02020603050405020304" pitchFamily="18" charset="0"/>
                        </a:rPr>
                        <a:t>perform an assessment of the electric distribution vegetation conditions utilizing aerial imagery; </a:t>
                      </a:r>
                      <a:r>
                        <a:rPr lang="en-US" sz="1200" i="1" dirty="0">
                          <a:effectLst/>
                          <a:latin typeface="Arial" panose="020B0604020202020204" pitchFamily="34" charset="0"/>
                          <a:ea typeface="Arial" panose="020B0604020202020204" pitchFamily="34" charset="0"/>
                          <a:cs typeface="Times New Roman" panose="02020603050405020304" pitchFamily="18" charset="0"/>
                        </a:rPr>
                        <a:t>Field System Inventory (2.2).</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288925" marR="0" indent="-171450" algn="l">
                        <a:spcBef>
                          <a:spcPts val="765"/>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3.0 – Mapping &amp; Coordination Study: </a:t>
                      </a:r>
                      <a:r>
                        <a:rPr lang="en-US" sz="1200" dirty="0">
                          <a:effectLst/>
                          <a:latin typeface="Arial" panose="020B0604020202020204" pitchFamily="34" charset="0"/>
                          <a:ea typeface="Arial" panose="020B0604020202020204" pitchFamily="34" charset="0"/>
                          <a:cs typeface="Times New Roman" panose="02020603050405020304" pitchFamily="18" charset="0"/>
                        </a:rPr>
                        <a:t>System Model (3.1), Coordination Study (3.2).</a:t>
                      </a:r>
                    </a:p>
                    <a:p>
                      <a:pPr marL="288925" marR="0" indent="-171450" algn="l">
                        <a:spcBef>
                          <a:spcPts val="765"/>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4.0 – Enhanced Vegetation Management: </a:t>
                      </a:r>
                      <a:r>
                        <a:rPr lang="en-US" sz="1200" dirty="0">
                          <a:effectLst/>
                          <a:latin typeface="Arial" panose="020B0604020202020204" pitchFamily="34" charset="0"/>
                          <a:ea typeface="Arial" panose="020B0604020202020204" pitchFamily="34" charset="0"/>
                          <a:cs typeface="Times New Roman" panose="02020603050405020304" pitchFamily="18" charset="0"/>
                        </a:rPr>
                        <a:t>Enhanced Vegetation Management Plan (4.1).</a:t>
                      </a:r>
                    </a:p>
                    <a:p>
                      <a:pPr marL="288925" marR="0" indent="-171450" algn="l">
                        <a:spcBef>
                          <a:spcPts val="765"/>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5.0 – Grid Modernization/Hardening: Distribution Line Hardening Design (5.1); Distribution Automation Implementation determination (5.2); Work Management Information System (5.3); </a:t>
                      </a:r>
                      <a:r>
                        <a:rPr lang="en-US" sz="1200" dirty="0">
                          <a:effectLst/>
                          <a:latin typeface="Arial" panose="020B0604020202020204" pitchFamily="34" charset="0"/>
                          <a:ea typeface="Calibri" panose="020F0502020204030204" pitchFamily="34" charset="0"/>
                          <a:cs typeface="Times New Roman" panose="02020603050405020304" pitchFamily="18" charset="0"/>
                        </a:rPr>
                        <a:t>Identify a Preferred Vendors List for Grid Hardening/Modernization (5.4); Distribution System Hardening/Modernization Plan (5.5).</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288925" marR="0" indent="-171450" algn="l">
                        <a:spcBef>
                          <a:spcPts val="765"/>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7.0 – Application of Enhanced Vegetation Management: </a:t>
                      </a:r>
                      <a:r>
                        <a:rPr lang="en-US" sz="1200" dirty="0">
                          <a:effectLst/>
                          <a:latin typeface="Arial" panose="020B0604020202020204" pitchFamily="34" charset="0"/>
                          <a:ea typeface="Arial" panose="020B0604020202020204" pitchFamily="34" charset="0"/>
                          <a:cs typeface="Times New Roman" panose="02020603050405020304" pitchFamily="18" charset="0"/>
                        </a:rPr>
                        <a:t>Bid for Certified Arborist (7.1); Enhanced Vegetation Management Work Bidding (7.2); Landowner Support (7.3). </a:t>
                      </a:r>
                    </a:p>
                  </a:txBody>
                  <a:tcPr marL="0" marT="9144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marL="288925" marR="0" indent="-171450" algn="l">
                        <a:spcBef>
                          <a:spcPts val="765"/>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8.0 – Grid Modernization/Hardening: </a:t>
                      </a:r>
                      <a:r>
                        <a:rPr lang="en-US" sz="1200" dirty="0">
                          <a:effectLst/>
                          <a:latin typeface="Arial" panose="020B0604020202020204" pitchFamily="34" charset="0"/>
                          <a:ea typeface="Arial" panose="020B0604020202020204" pitchFamily="34" charset="0"/>
                          <a:cs typeface="Times New Roman" panose="02020603050405020304" pitchFamily="18" charset="0"/>
                        </a:rPr>
                        <a:t>Order Distribution Materials determined by coordination study (8.1); Hire new employees and order ancillary materials (8.2).</a:t>
                      </a:r>
                    </a:p>
                    <a:p>
                      <a:pPr marL="288925" marR="0" indent="-171450" algn="l">
                        <a:spcBef>
                          <a:spcPts val="765"/>
                        </a:spcBef>
                        <a:buFont typeface="Arial" panose="020B0604020202020204" pitchFamily="34" charset="0"/>
                        <a:buChar char="•"/>
                      </a:pPr>
                      <a:r>
                        <a:rPr lang="en-US" sz="1200" i="1" dirty="0">
                          <a:effectLst/>
                          <a:latin typeface="Arial" panose="020B0604020202020204" pitchFamily="34" charset="0"/>
                          <a:ea typeface="Arial" panose="020B0604020202020204" pitchFamily="34" charset="0"/>
                          <a:cs typeface="Times New Roman" panose="02020603050405020304" pitchFamily="18" charset="0"/>
                        </a:rPr>
                        <a:t>9.0 – Application of Enhanced Vegetation Management Plan:</a:t>
                      </a:r>
                      <a:r>
                        <a:rPr lang="en-US" sz="1200" dirty="0">
                          <a:effectLst/>
                          <a:latin typeface="Arial" panose="020B0604020202020204" pitchFamily="34" charset="0"/>
                          <a:ea typeface="Calibri" panose="020F0502020204030204" pitchFamily="34" charset="0"/>
                          <a:cs typeface="Times New Roman" panose="02020603050405020304" pitchFamily="18" charset="0"/>
                        </a:rPr>
                        <a:t> Enhanced Vegetation Project Coordination and Management (9.1); Field Coordination (9.2).</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288925" marR="0" indent="-171450" algn="l">
                        <a:spcBef>
                          <a:spcPts val="1200"/>
                        </a:spcBef>
                        <a:buFont typeface="Arial" panose="020B0604020202020204" pitchFamily="34" charset="0"/>
                        <a:buChar char="•"/>
                      </a:pPr>
                      <a:r>
                        <a:rPr lang="en-US" sz="1200" i="1" dirty="0">
                          <a:effectLst/>
                          <a:latin typeface="Arial" panose="020B0604020202020204" pitchFamily="34" charset="0"/>
                          <a:ea typeface="Calibri" panose="020F0502020204030204" pitchFamily="34" charset="0"/>
                          <a:cs typeface="Times New Roman" panose="02020603050405020304" pitchFamily="18" charset="0"/>
                        </a:rPr>
                        <a:t>10.0 – Grid Modernization/Hardening: </a:t>
                      </a:r>
                      <a:r>
                        <a:rPr lang="en-US" sz="1200" dirty="0">
                          <a:effectLst/>
                          <a:latin typeface="Arial" panose="020B0604020202020204" pitchFamily="34" charset="0"/>
                          <a:ea typeface="Calibri" panose="020F0502020204030204" pitchFamily="34" charset="0"/>
                          <a:cs typeface="Times New Roman" panose="02020603050405020304" pitchFamily="18" charset="0"/>
                        </a:rPr>
                        <a:t>Project Coordination and Management. (10.1); Completion of construction field work (10.2); Work Management Implementation. (10.4); Distribution Automation Implementation. (10.5); Distribution Line Hardening Implementation. (10.6).</a:t>
                      </a:r>
                    </a:p>
                    <a:p>
                      <a:pPr marL="288925" marR="0" indent="-171450" algn="l">
                        <a:spcBef>
                          <a:spcPts val="1200"/>
                        </a:spcBef>
                        <a:buFont typeface="Arial" panose="020B0604020202020204" pitchFamily="34" charset="0"/>
                        <a:buChar char="•"/>
                      </a:pPr>
                      <a:r>
                        <a:rPr lang="en-US" sz="1200" i="1" dirty="0">
                          <a:effectLst/>
                          <a:latin typeface="Arial" panose="020B0604020202020204" pitchFamily="34" charset="0"/>
                          <a:ea typeface="Calibri" panose="020F0502020204030204" pitchFamily="34" charset="0"/>
                          <a:cs typeface="Times New Roman" panose="02020603050405020304" pitchFamily="18" charset="0"/>
                        </a:rPr>
                        <a:t>11.0 – Training: </a:t>
                      </a:r>
                      <a:r>
                        <a:rPr lang="en-US" sz="1200" dirty="0">
                          <a:effectLst/>
                          <a:latin typeface="Arial" panose="020B0604020202020204" pitchFamily="34" charset="0"/>
                          <a:ea typeface="Calibri" panose="020F0502020204030204" pitchFamily="34" charset="0"/>
                          <a:cs typeface="Times New Roman" panose="02020603050405020304" pitchFamily="18" charset="0"/>
                        </a:rPr>
                        <a:t>Mapping and Coordination Training (11.1); Distribution Automation Training (11.2);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288925" marR="0" indent="-171450" algn="l">
                        <a:spcBef>
                          <a:spcPts val="765"/>
                        </a:spcBef>
                        <a:buFont typeface="Arial" panose="020B0604020202020204" pitchFamily="34" charset="0"/>
                        <a:buChar char="•"/>
                      </a:pPr>
                      <a:r>
                        <a:rPr lang="en-US" sz="1200" i="1" dirty="0">
                          <a:effectLst/>
                          <a:latin typeface="Arial" panose="020B0604020202020204" pitchFamily="34" charset="0"/>
                          <a:ea typeface="Calibri" panose="020F0502020204030204" pitchFamily="34" charset="0"/>
                          <a:cs typeface="Times New Roman" panose="02020603050405020304" pitchFamily="18" charset="0"/>
                        </a:rPr>
                        <a:t>Subtask 11.3:</a:t>
                      </a:r>
                      <a:r>
                        <a:rPr lang="en-US" sz="1200" dirty="0">
                          <a:effectLst/>
                          <a:latin typeface="Arial" panose="020B0604020202020204" pitchFamily="34" charset="0"/>
                          <a:ea typeface="Calibri" panose="020F0502020204030204" pitchFamily="34" charset="0"/>
                          <a:cs typeface="Times New Roman" panose="02020603050405020304" pitchFamily="18" charset="0"/>
                        </a:rPr>
                        <a:t> Work Management Information System Training (11.3).</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288925" marR="0" indent="-171450" algn="l">
                        <a:spcBef>
                          <a:spcPts val="765"/>
                        </a:spcBef>
                        <a:buFont typeface="Arial" panose="020B0604020202020204" pitchFamily="34" charset="0"/>
                        <a:buChar char="•"/>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T="9144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1455701225"/>
                  </a:ext>
                </a:extLst>
              </a:tr>
              <a:tr h="270323">
                <a:tc gridSpan="2">
                  <a:txBody>
                    <a:bodyPr/>
                    <a:lstStyle/>
                    <a:p>
                      <a:pPr marL="0" marR="0" algn="ctr"/>
                      <a:r>
                        <a:rPr lang="en-US"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Organization Name</a:t>
                      </a:r>
                      <a:r>
                        <a:rPr lang="en-US" sz="1200"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Bolinger Segars Gilbert and Moss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hMerge="1">
                  <a:txBody>
                    <a:bodyPr/>
                    <a:lstStyle/>
                    <a:p>
                      <a:pPr marL="0" marR="0" algn="ct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extLst>
                  <a:ext uri="{0D108BD9-81ED-4DB2-BD59-A6C34878D82A}">
                    <a16:rowId xmlns:a16="http://schemas.microsoft.com/office/drawing/2014/main" val="4091294629"/>
                  </a:ext>
                </a:extLst>
              </a:tr>
              <a:tr h="593899">
                <a:tc gridSpan="2">
                  <a:txBody>
                    <a:bodyPr/>
                    <a:lstStyle/>
                    <a:p>
                      <a:pPr marL="288925" marR="0" indent="-171450" algn="l">
                        <a:buFont typeface="Arial" panose="020B0604020202020204" pitchFamily="34" charset="0"/>
                        <a:buChar char="•"/>
                      </a:pP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Subtask 11.4 - Accounting Support and Training: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Provide training and accounting support to ensure accounting compliance onsite and virtual (11.4)</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18288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pPr marL="0" marR="0" algn="l"/>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427950618"/>
                  </a:ext>
                </a:extLst>
              </a:tr>
            </a:tbl>
          </a:graphicData>
        </a:graphic>
      </p:graphicFrame>
    </p:spTree>
    <p:extLst>
      <p:ext uri="{BB962C8B-B14F-4D97-AF65-F5344CB8AC3E}">
        <p14:creationId xmlns:p14="http://schemas.microsoft.com/office/powerpoint/2010/main" val="58852565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B461EB26-9088-8896-D76F-3F25E8A1B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FC4F42-2891-4D1D-2EE1-596834CBC011}"/>
              </a:ext>
            </a:extLst>
          </p:cNvPr>
          <p:cNvSpPr>
            <a:spLocks noGrp="1"/>
          </p:cNvSpPr>
          <p:nvPr>
            <p:ph type="ctrTitle"/>
          </p:nvPr>
        </p:nvSpPr>
        <p:spPr>
          <a:xfrm>
            <a:off x="370509" y="-8138"/>
            <a:ext cx="11450982" cy="774316"/>
          </a:xfrm>
        </p:spPr>
        <p:txBody>
          <a:bodyPr>
            <a:noAutofit/>
          </a:bodyPr>
          <a:lstStyle/>
          <a:p>
            <a:r>
              <a:rPr kumimoji="0" lang="en-US" sz="3900" b="1" i="0" u="none" strike="noStrike" kern="1200" cap="none" spc="0" normalizeH="0" baseline="0" noProof="0" dirty="0">
                <a:ln>
                  <a:noFill/>
                </a:ln>
                <a:solidFill>
                  <a:srgbClr val="373838"/>
                </a:solidFill>
                <a:effectLst/>
                <a:uLnTx/>
                <a:uFillTx/>
                <a:latin typeface="Arial" panose="020B0604020202020204"/>
                <a:ea typeface="+mj-ea"/>
                <a:cs typeface="+mj-cs"/>
              </a:rPr>
              <a:t>Project Schedule</a:t>
            </a:r>
            <a:endParaRPr lang="en-US" sz="4800" dirty="0"/>
          </a:p>
        </p:txBody>
      </p:sp>
      <p:sp>
        <p:nvSpPr>
          <p:cNvPr id="3" name="Subtitle 2">
            <a:extLst>
              <a:ext uri="{FF2B5EF4-FFF2-40B4-BE49-F238E27FC236}">
                <a16:creationId xmlns:a16="http://schemas.microsoft.com/office/drawing/2014/main" id="{F08CDF20-6C42-B686-4C2E-6EBF283F0863}"/>
              </a:ext>
            </a:extLst>
          </p:cNvPr>
          <p:cNvSpPr>
            <a:spLocks noGrp="1"/>
          </p:cNvSpPr>
          <p:nvPr>
            <p:ph type="subTitle" idx="1"/>
          </p:nvPr>
        </p:nvSpPr>
        <p:spPr>
          <a:xfrm>
            <a:off x="2852017" y="3069850"/>
            <a:ext cx="8969474" cy="3201715"/>
          </a:xfrm>
          <a:effectLst>
            <a:softEdge rad="12700"/>
          </a:effectLst>
        </p:spPr>
        <p:txBody>
          <a:bodyPr>
            <a:normAutofit/>
          </a:bodyPr>
          <a:lstStyle/>
          <a:p>
            <a:endParaRPr lang="en-US" sz="2800" b="1" dirty="0"/>
          </a:p>
          <a:p>
            <a:pPr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BE79968-D2AC-45B9-31AE-FD733C2FAB3C}"/>
              </a:ext>
            </a:extLst>
          </p:cNvPr>
          <p:cNvGraphicFramePr>
            <a:graphicFrameLocks noGrp="1"/>
          </p:cNvGraphicFramePr>
          <p:nvPr>
            <p:extLst>
              <p:ext uri="{D42A27DB-BD31-4B8C-83A1-F6EECF244321}">
                <p14:modId xmlns:p14="http://schemas.microsoft.com/office/powerpoint/2010/main" val="314476775"/>
              </p:ext>
            </p:extLst>
          </p:nvPr>
        </p:nvGraphicFramePr>
        <p:xfrm>
          <a:off x="370509" y="1005697"/>
          <a:ext cx="11450984" cy="5263477"/>
        </p:xfrm>
        <a:graphic>
          <a:graphicData uri="http://schemas.openxmlformats.org/drawingml/2006/table">
            <a:tbl>
              <a:tblPr firstRow="1" firstCol="1" lastRow="1" lastCol="1" bandRow="1" bandCol="1"/>
              <a:tblGrid>
                <a:gridCol w="1255559">
                  <a:extLst>
                    <a:ext uri="{9D8B030D-6E8A-4147-A177-3AD203B41FA5}">
                      <a16:colId xmlns:a16="http://schemas.microsoft.com/office/drawing/2014/main" val="1325977039"/>
                    </a:ext>
                  </a:extLst>
                </a:gridCol>
                <a:gridCol w="4400894">
                  <a:extLst>
                    <a:ext uri="{9D8B030D-6E8A-4147-A177-3AD203B41FA5}">
                      <a16:colId xmlns:a16="http://schemas.microsoft.com/office/drawing/2014/main" val="223692167"/>
                    </a:ext>
                  </a:extLst>
                </a:gridCol>
                <a:gridCol w="1597241">
                  <a:extLst>
                    <a:ext uri="{9D8B030D-6E8A-4147-A177-3AD203B41FA5}">
                      <a16:colId xmlns:a16="http://schemas.microsoft.com/office/drawing/2014/main" val="1055415002"/>
                    </a:ext>
                  </a:extLst>
                </a:gridCol>
                <a:gridCol w="1775101">
                  <a:extLst>
                    <a:ext uri="{9D8B030D-6E8A-4147-A177-3AD203B41FA5}">
                      <a16:colId xmlns:a16="http://schemas.microsoft.com/office/drawing/2014/main" val="496988840"/>
                    </a:ext>
                  </a:extLst>
                </a:gridCol>
                <a:gridCol w="2422189">
                  <a:extLst>
                    <a:ext uri="{9D8B030D-6E8A-4147-A177-3AD203B41FA5}">
                      <a16:colId xmlns:a16="http://schemas.microsoft.com/office/drawing/2014/main" val="2568400538"/>
                    </a:ext>
                  </a:extLst>
                </a:gridCol>
              </a:tblGrid>
              <a:tr h="621979">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SOPO</a:t>
                      </a:r>
                    </a:p>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Task/ Subtask Number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SOPO Task/Subtask Title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Planned Start Date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Planned Completion Date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tc>
                  <a:txBody>
                    <a:bodyPr/>
                    <a:lstStyle/>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Planned Total Cost</a:t>
                      </a:r>
                    </a:p>
                    <a:p>
                      <a:pPr marL="0" marR="0" algn="ctr">
                        <a:lnSpc>
                          <a:spcPct val="107000"/>
                        </a:lnSpc>
                      </a:pPr>
                      <a:r>
                        <a:rPr lang="en-US" sz="1800" b="1" dirty="0">
                          <a:effectLst/>
                          <a:latin typeface="Arial" panose="020B0604020202020204" pitchFamily="34" charset="0"/>
                          <a:ea typeface="Arial" panose="020B0604020202020204" pitchFamily="34" charset="0"/>
                          <a:cs typeface="Times New Roman" panose="02020603050405020304" pitchFamily="18" charset="0"/>
                        </a:rPr>
                        <a:t>(DOE and Cost Share)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5B3D7"/>
                    </a:solidFill>
                  </a:tcPr>
                </a:tc>
                <a:extLst>
                  <a:ext uri="{0D108BD9-81ED-4DB2-BD59-A6C34878D82A}">
                    <a16:rowId xmlns:a16="http://schemas.microsoft.com/office/drawing/2014/main" val="1543061375"/>
                  </a:ext>
                </a:extLst>
              </a:tr>
              <a:tr h="574955">
                <a:tc>
                  <a:txBody>
                    <a:bodyPr/>
                    <a:lstStyle/>
                    <a:p>
                      <a:pPr marL="0" marR="0" algn="ctr">
                        <a:lnSpc>
                          <a:spcPct val="107000"/>
                        </a:lnSpc>
                      </a:pPr>
                      <a:r>
                        <a:rPr lang="en-US" sz="1600" b="1" dirty="0">
                          <a:effectLst/>
                          <a:latin typeface="Arial" panose="020B0604020202020204" pitchFamily="34" charset="0"/>
                          <a:ea typeface="Arial" panose="020B0604020202020204" pitchFamily="34" charset="0"/>
                          <a:cs typeface="Times New Roman" panose="02020603050405020304" pitchFamily="18" charset="0"/>
                        </a:rPr>
                        <a:t>1.0</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b="1" dirty="0">
                          <a:effectLst/>
                          <a:latin typeface="Arial" panose="020B0604020202020204" pitchFamily="34" charset="0"/>
                          <a:ea typeface="Arial" panose="020B0604020202020204" pitchFamily="34" charset="0"/>
                          <a:cs typeface="Times New Roman" panose="02020603050405020304" pitchFamily="18" charset="0"/>
                        </a:rPr>
                        <a:t>Project Management, Planning, and Community Benefits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b="1">
                          <a:effectLst/>
                          <a:latin typeface="Arial" panose="020B0604020202020204" pitchFamily="34" charset="0"/>
                          <a:ea typeface="Arial" panose="020B0604020202020204" pitchFamily="34" charset="0"/>
                          <a:cs typeface="Times New Roman" panose="02020603050405020304" pitchFamily="18" charset="0"/>
                        </a:rPr>
                        <a:t>9/1/2024</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b="1">
                          <a:effectLst/>
                          <a:latin typeface="Arial" panose="020B0604020202020204" pitchFamily="34" charset="0"/>
                          <a:ea typeface="Arial" panose="020B0604020202020204" pitchFamily="34" charset="0"/>
                          <a:cs typeface="Times New Roman" panose="02020603050405020304" pitchFamily="18" charset="0"/>
                        </a:rPr>
                        <a:t>12/31/2029</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07000"/>
                        </a:lnSpc>
                      </a:pPr>
                      <a:r>
                        <a:rPr lang="en-US" sz="1600" b="1">
                          <a:effectLst/>
                          <a:latin typeface="Arial" panose="020B0604020202020204" pitchFamily="34" charset="0"/>
                          <a:ea typeface="Arial" panose="020B0604020202020204" pitchFamily="34" charset="0"/>
                          <a:cs typeface="Times New Roman" panose="02020603050405020304" pitchFamily="18" charset="0"/>
                        </a:rPr>
                        <a:t>$1,570,983</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5374946"/>
                  </a:ext>
                </a:extLst>
              </a:tr>
              <a:tr h="301599">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1.1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Project Management Plan (PMP)</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9/1/2024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10/31/2024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8322742"/>
                  </a:ext>
                </a:extLst>
              </a:tr>
              <a:tr h="301599">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1.2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Community Benefits Plan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9/1/2024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10/31/2024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8840369"/>
                  </a:ext>
                </a:extLst>
              </a:tr>
              <a:tr h="519816">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1.3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National Environmental Policy Act (NEPA) Compliance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9/1/2024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8/31/2026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8634006"/>
                  </a:ext>
                </a:extLst>
              </a:tr>
              <a:tr h="301599">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2.0</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System Assessment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1/1/2025</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6/30/2025</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$1,756,687</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4124949"/>
                  </a:ext>
                </a:extLst>
              </a:tr>
              <a:tr h="301599">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2.1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Unmanned Aerial System Assessment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1/1/2025</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4/30/2025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96770667"/>
                  </a:ext>
                </a:extLst>
              </a:tr>
              <a:tr h="301599">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2.2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Field System Inventory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3/1/2025</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6/30/2025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6620277"/>
                  </a:ext>
                </a:extLst>
              </a:tr>
              <a:tr h="301599">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3.0</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Mapping and Coordination Study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7/1/2025</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12/31/2025</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$676,354</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5815108"/>
                  </a:ext>
                </a:extLst>
              </a:tr>
              <a:tr h="301599">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3.1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System Model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7/1/2025</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10/31/2025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4149683"/>
                  </a:ext>
                </a:extLst>
              </a:tr>
              <a:tr h="301599">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3.2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Coordination Study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11/1/2025</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12/31/2025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4161942"/>
                  </a:ext>
                </a:extLst>
              </a:tr>
              <a:tr h="301599">
                <a:tc>
                  <a:txBody>
                    <a:bodyPr/>
                    <a:lstStyle/>
                    <a:p>
                      <a:pPr marL="0" marR="0" algn="ctr"/>
                      <a:r>
                        <a:rPr lang="en-US" sz="1600" b="1">
                          <a:effectLst/>
                          <a:latin typeface="Arial" panose="020B0604020202020204" pitchFamily="34" charset="0"/>
                          <a:ea typeface="Arial" panose="020B0604020202020204" pitchFamily="34" charset="0"/>
                          <a:cs typeface="Times New Roman" panose="02020603050405020304" pitchFamily="18" charset="0"/>
                        </a:rPr>
                        <a:t>4.0</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Enhanced Vegetation Management</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1/1/2026</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3/31/2026</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b="1" dirty="0">
                          <a:effectLst/>
                          <a:latin typeface="Arial" panose="020B0604020202020204" pitchFamily="34" charset="0"/>
                          <a:ea typeface="Arial" panose="020B0604020202020204" pitchFamily="34" charset="0"/>
                          <a:cs typeface="Times New Roman" panose="02020603050405020304" pitchFamily="18" charset="0"/>
                        </a:rPr>
                        <a:t>$194,654</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9998677"/>
                  </a:ext>
                </a:extLst>
              </a:tr>
              <a:tr h="301599">
                <a:tc>
                  <a:txBody>
                    <a:bodyPr/>
                    <a:lstStyle/>
                    <a:p>
                      <a:pPr marL="0" marR="0" algn="ctr"/>
                      <a:r>
                        <a:rPr lang="en-US" sz="1600">
                          <a:effectLst/>
                          <a:latin typeface="Arial" panose="020B0604020202020204" pitchFamily="34" charset="0"/>
                          <a:ea typeface="Arial" panose="020B0604020202020204" pitchFamily="34" charset="0"/>
                          <a:cs typeface="Times New Roman" panose="02020603050405020304" pitchFamily="18" charset="0"/>
                        </a:rPr>
                        <a:t>4.1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Enhanced Vegetation Management Plan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1/1/2026</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3/31/2026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r>
                        <a:rPr lang="en-US" sz="1600" dirty="0">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368470"/>
                  </a:ext>
                </a:extLst>
              </a:tr>
            </a:tbl>
          </a:graphicData>
        </a:graphic>
      </p:graphicFrame>
    </p:spTree>
    <p:extLst>
      <p:ext uri="{BB962C8B-B14F-4D97-AF65-F5344CB8AC3E}">
        <p14:creationId xmlns:p14="http://schemas.microsoft.com/office/powerpoint/2010/main" val="203995708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5899</TotalTime>
  <Words>2831</Words>
  <Application>Microsoft Office PowerPoint</Application>
  <PresentationFormat>Widescreen</PresentationFormat>
  <Paragraphs>631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Award Kickoff Meeting</vt:lpstr>
      <vt:lpstr>Introduction </vt:lpstr>
      <vt:lpstr> Project Overview</vt:lpstr>
      <vt:lpstr>Project Phases</vt:lpstr>
      <vt:lpstr> Cost Summary</vt:lpstr>
      <vt:lpstr> Cost Breakdown – Contractual  Valued at $25,000 or more (All Federal Share)</vt:lpstr>
      <vt:lpstr> Team Members and Roles</vt:lpstr>
      <vt:lpstr> Team Members and Roles</vt:lpstr>
      <vt:lpstr>Project Schedule</vt:lpstr>
      <vt:lpstr>Project Schedule</vt:lpstr>
      <vt:lpstr>Project Schedule</vt:lpstr>
      <vt:lpstr>Project Schedule</vt:lpstr>
      <vt:lpstr>Project Metrics</vt:lpstr>
      <vt:lpstr>Milestones</vt:lpstr>
      <vt:lpstr>Project Deliverables</vt:lpstr>
      <vt:lpstr>Project Risk 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Three-Part Wildfire Damage Mitigation Project Mora-San Miguel Electric Cooperative, Inc. - Prime Recipient</dc:title>
  <dc:creator>Carmen Campbell</dc:creator>
  <cp:lastModifiedBy>Carmen Campbell</cp:lastModifiedBy>
  <cp:revision>14</cp:revision>
  <dcterms:created xsi:type="dcterms:W3CDTF">2023-04-04T18:06:54Z</dcterms:created>
  <dcterms:modified xsi:type="dcterms:W3CDTF">2024-11-18T19:00:23Z</dcterms:modified>
</cp:coreProperties>
</file>