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3" r:id="rId4"/>
    <p:sldId id="278" r:id="rId5"/>
    <p:sldId id="281" r:id="rId6"/>
    <p:sldId id="282" r:id="rId7"/>
    <p:sldId id="277" r:id="rId8"/>
    <p:sldId id="284" r:id="rId9"/>
    <p:sldId id="285" r:id="rId10"/>
    <p:sldId id="286" r:id="rId11"/>
    <p:sldId id="287" r:id="rId12"/>
    <p:sldId id="266" r:id="rId13"/>
    <p:sldId id="279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0070C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3" y="29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5377-3D6B-9588-2537-C54F06E84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E986F-A34A-6E51-FC35-DB196EDC8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C8C4-E91A-431D-8F8D-699C3241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CD1D-E1D1-F036-86C9-7D43CA1C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329DF-3415-3AF9-F70D-FB030DF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45D9-B738-AE51-2961-F30A6106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5E230-E95A-AD9E-5225-335B62CAF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A245-05C2-7C27-83F8-0EA3CDE9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9BFD-DD33-23D6-B810-AA0E4E38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176E-874F-7041-FF03-0684CB6E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A4CE9-722D-E384-B3FB-787A9FE73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63C38-E4BC-976C-90D0-162BCE3B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5211-2692-D283-40DC-40C9F98E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DE8B1-36E0-360C-9B4A-DA9C0AC6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0F7D-B3EB-1330-B5C9-02CD5CE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8B3C-9F17-6DE2-F6C3-0165037B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58E57-EAA0-D0B8-7181-EFEA2CF5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0611E-AD2C-3EBC-C95C-E0E3A56E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2ACED-C2D6-FF04-9696-718C9DA5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B2BBE-4414-5D7B-B4AC-F8B2CC11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5169-D58A-2E58-83D7-CBD1E116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0D88E-6C13-93F5-84EE-2FD52EE0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181B-2BEE-CC29-F0CC-97B21C24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8D6F-6E12-B742-5DAD-7D0A344F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85AF-ABCA-740F-1A3C-81AA1C0E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2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31C0-350F-0EC9-FDF0-746127C5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9637-8C4C-9151-FB65-BCCC408EB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F7030-0111-1E01-0EAF-74BD4BBF6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B5430-EB1F-9C44-7C2C-4BBAEA1B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0F613-16AF-35B2-1D56-B8BD65BB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20645-5DB0-5FF6-EBB4-494F80B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37FB-1DE4-E3AB-E773-7FF230B7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1E723-1326-58E8-E37F-88AF0C47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D96E4-BE6E-A972-0FFB-60A44B694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7E12A-70C6-9429-5430-2A2B49D40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68095-4F4A-8A5A-B74F-FFA03CDAB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767F0-53A5-F832-A628-B07B6B30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CBEC1-5BE2-E862-58D9-35B3B651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1D0EE-6AF1-1886-F6DE-E0AA09DB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A271-3BD5-699E-4E01-E65E3458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8EC9E-AC0D-89A0-CA55-AD60E739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CF903-AC51-16B2-6C5B-4F7D73DC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8C317-A12E-591F-3FBC-1AB9A395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FECD3-0A07-6641-352F-50342150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A2BE5-9E35-EE77-626D-CC620983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D2F1B-1C76-77A0-1491-D08A6F8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9927-42C7-B24C-3666-57FE1881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BFAC-12C9-16B3-56D3-77CC7EDB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9B393-08F2-6BF2-5541-CEA875E2F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DFDDC-D847-753C-E197-F006625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72AB4-DA70-BD1D-F1D1-95E7DD4C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349E9-6B66-A3DB-86CF-F3740695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FFED-D9F3-6229-1BC7-3FBFD30A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DA64B-46E3-AE09-752A-D7394BBED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DB0F9-4CE3-2CDE-FC53-AEF43ABF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E79D3-E373-D304-4AEC-BE53CA9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312ED-BF57-8549-9DC2-3EB569D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3C3E8-BE45-C591-9C59-FFCF3753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0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E3628-AE58-C36F-914C-4A324EA9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8571D-92C3-998A-9CAD-02C82F06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59648-CC19-3D54-868D-38713F33F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3522-6EC9-40FB-8F29-6632BC1B78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1229C-2C41-EBD4-A227-5B4176A7A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7539-DF50-6CC3-738E-9A8A5EE58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0E99-CADD-481B-A56B-17341DE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trujillo@morasanmiguel.coop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orasanmiguel.coop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tm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1834B-E3F8-EFC3-0A3D-B108DD78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fire in the mountains at night&#10;&#10;Description automatically generated">
            <a:extLst>
              <a:ext uri="{FF2B5EF4-FFF2-40B4-BE49-F238E27FC236}">
                <a16:creationId xmlns:a16="http://schemas.microsoft.com/office/drawing/2014/main" id="{41FC94BB-7B61-EFEA-40B1-BF5B46818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r="1" b="16915"/>
          <a:stretch/>
        </p:blipFill>
        <p:spPr>
          <a:xfrm>
            <a:off x="5546558" y="24297"/>
            <a:ext cx="6645441" cy="2173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DAA58-3240-9FBE-F040-4BD9C3865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5" r="2" b="16660"/>
          <a:stretch/>
        </p:blipFill>
        <p:spPr>
          <a:xfrm>
            <a:off x="5558371" y="2415640"/>
            <a:ext cx="6645441" cy="44666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0B12ABF-D170-00EE-0B4C-08CC04712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308" y="4670256"/>
            <a:ext cx="4441250" cy="21877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ffectLst/>
              </a:rPr>
              <a:t>Board Meeting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effectLst/>
              </a:rPr>
              <a:t>December 19, 2024</a:t>
            </a:r>
          </a:p>
        </p:txBody>
      </p:sp>
      <p:pic>
        <p:nvPicPr>
          <p:cNvPr id="13" name="Picture 12" descr="A logo with white text&#10;&#10;Description automatically generated">
            <a:extLst>
              <a:ext uri="{FF2B5EF4-FFF2-40B4-BE49-F238E27FC236}">
                <a16:creationId xmlns:a16="http://schemas.microsoft.com/office/drawing/2014/main" id="{4439860D-231F-AA07-D212-67E672DBA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8" y="2792048"/>
            <a:ext cx="3347755" cy="2003765"/>
          </a:xfrm>
          <a:prstGeom prst="rect">
            <a:avLst/>
          </a:prstGeom>
        </p:spPr>
      </p:pic>
      <p:pic>
        <p:nvPicPr>
          <p:cNvPr id="15" name="Picture 14" descr="A logo for a company&#10;&#10;Description automatically generated">
            <a:extLst>
              <a:ext uri="{FF2B5EF4-FFF2-40B4-BE49-F238E27FC236}">
                <a16:creationId xmlns:a16="http://schemas.microsoft.com/office/drawing/2014/main" id="{72E13399-C95E-2808-FEB6-531AF9AB0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6" y="534158"/>
            <a:ext cx="5460188" cy="17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CCEC7-2160-73C4-0B19-E421CBED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D918-60BA-C5B3-4C42-3976F40F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09" y="-8138"/>
            <a:ext cx="11450982" cy="774316"/>
          </a:xfrm>
        </p:spPr>
        <p:txBody>
          <a:bodyPr>
            <a:noAutofit/>
          </a:bodyPr>
          <a:lstStyle/>
          <a:p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Project Schedule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CD7E5-AEBD-F1AD-C8D4-A04CC513F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2017" y="3069850"/>
            <a:ext cx="8969474" cy="3201715"/>
          </a:xfrm>
          <a:effectLst>
            <a:softEdge rad="12700"/>
          </a:effectLst>
        </p:spPr>
        <p:txBody>
          <a:bodyPr>
            <a:normAutofit/>
          </a:bodyPr>
          <a:lstStyle/>
          <a:p>
            <a:endParaRPr lang="en-US" sz="2800" b="1" dirty="0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E80938-5AB6-6287-F4DA-518224FF8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42020"/>
              </p:ext>
            </p:extLst>
          </p:nvPr>
        </p:nvGraphicFramePr>
        <p:xfrm>
          <a:off x="246345" y="766178"/>
          <a:ext cx="11699309" cy="58875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4939">
                  <a:extLst>
                    <a:ext uri="{9D8B030D-6E8A-4147-A177-3AD203B41FA5}">
                      <a16:colId xmlns:a16="http://schemas.microsoft.com/office/drawing/2014/main" val="471007697"/>
                    </a:ext>
                  </a:extLst>
                </a:gridCol>
                <a:gridCol w="4083250">
                  <a:extLst>
                    <a:ext uri="{9D8B030D-6E8A-4147-A177-3AD203B41FA5}">
                      <a16:colId xmlns:a16="http://schemas.microsoft.com/office/drawing/2014/main" val="4107825862"/>
                    </a:ext>
                  </a:extLst>
                </a:gridCol>
                <a:gridCol w="1481956">
                  <a:extLst>
                    <a:ext uri="{9D8B030D-6E8A-4147-A177-3AD203B41FA5}">
                      <a16:colId xmlns:a16="http://schemas.microsoft.com/office/drawing/2014/main" val="1387472896"/>
                    </a:ext>
                  </a:extLst>
                </a:gridCol>
                <a:gridCol w="1646978">
                  <a:extLst>
                    <a:ext uri="{9D8B030D-6E8A-4147-A177-3AD203B41FA5}">
                      <a16:colId xmlns:a16="http://schemas.microsoft.com/office/drawing/2014/main" val="493501338"/>
                    </a:ext>
                  </a:extLst>
                </a:gridCol>
                <a:gridCol w="3322186">
                  <a:extLst>
                    <a:ext uri="{9D8B030D-6E8A-4147-A177-3AD203B41FA5}">
                      <a16:colId xmlns:a16="http://schemas.microsoft.com/office/drawing/2014/main" val="24215535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1638935" marR="1657350" algn="ctr">
                        <a:spcBef>
                          <a:spcPts val="445"/>
                        </a:spcBef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79220"/>
                  </a:ext>
                </a:extLst>
              </a:tr>
              <a:tr h="7417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SOPO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/>
                      <a:r>
                        <a:rPr lang="en-US" sz="1200" b="1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Task/ Subtask Number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SOPO Task/ Subtask</a:t>
                      </a:r>
                      <a:r>
                        <a:rPr lang="en-US" sz="1200" b="1" spc="-8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Planned Start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Planned Completion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Team Member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78702"/>
                  </a:ext>
                </a:extLst>
              </a:tr>
              <a:tr h="530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 Management, Planning, and Community Benefits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MSMEC//T&amp;D/NMREC/Thompson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057524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 Management Plan (PMP)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10/31/2024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Complete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74951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Community Benefits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10/31/2024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Complete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00675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National Environmental Policy Act (NEPA) Compliance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8/31/2026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101846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System Assessment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6/30/2025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476194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Unmanned Aerial System Assessment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807474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Field System Inventory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6/30/2025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638609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Mapping and Coordination Study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913179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System 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10/31/2025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297352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Coordination Study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17705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Enhanced Vegetation Management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3/31/2026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761504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Enhanced Vegetation Management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3/31/2026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302326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Grid Modernization/Hardening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108616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Line Hardening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923826"/>
                  </a:ext>
                </a:extLst>
              </a:tr>
              <a:tr h="3388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Automation Implementation Determination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MSMEC/T&amp;D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8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53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2B97A-91C4-FFDD-8089-0BB245C0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1FD0-1DA1-9887-4051-341D07F32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09" y="-8138"/>
            <a:ext cx="11450982" cy="774316"/>
          </a:xfrm>
        </p:spPr>
        <p:txBody>
          <a:bodyPr>
            <a:noAutofit/>
          </a:bodyPr>
          <a:lstStyle/>
          <a:p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Project Schedule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1ACA0-8824-70B5-1F62-564E7AA64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2017" y="3069850"/>
            <a:ext cx="8969474" cy="3201715"/>
          </a:xfrm>
          <a:effectLst>
            <a:softEdge rad="12700"/>
          </a:effectLst>
        </p:spPr>
        <p:txBody>
          <a:bodyPr>
            <a:normAutofit/>
          </a:bodyPr>
          <a:lstStyle/>
          <a:p>
            <a:endParaRPr lang="en-US" sz="2800" b="1" dirty="0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975B79-A25C-A85B-3A6D-10DCF38CC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12688"/>
              </p:ext>
            </p:extLst>
          </p:nvPr>
        </p:nvGraphicFramePr>
        <p:xfrm>
          <a:off x="162838" y="914400"/>
          <a:ext cx="11849622" cy="54989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9906">
                  <a:extLst>
                    <a:ext uri="{9D8B030D-6E8A-4147-A177-3AD203B41FA5}">
                      <a16:colId xmlns:a16="http://schemas.microsoft.com/office/drawing/2014/main" val="1089037067"/>
                    </a:ext>
                  </a:extLst>
                </a:gridCol>
                <a:gridCol w="4135709">
                  <a:extLst>
                    <a:ext uri="{9D8B030D-6E8A-4147-A177-3AD203B41FA5}">
                      <a16:colId xmlns:a16="http://schemas.microsoft.com/office/drawing/2014/main" val="2770388354"/>
                    </a:ext>
                  </a:extLst>
                </a:gridCol>
                <a:gridCol w="1500997">
                  <a:extLst>
                    <a:ext uri="{9D8B030D-6E8A-4147-A177-3AD203B41FA5}">
                      <a16:colId xmlns:a16="http://schemas.microsoft.com/office/drawing/2014/main" val="1725447569"/>
                    </a:ext>
                  </a:extLst>
                </a:gridCol>
                <a:gridCol w="1668141">
                  <a:extLst>
                    <a:ext uri="{9D8B030D-6E8A-4147-A177-3AD203B41FA5}">
                      <a16:colId xmlns:a16="http://schemas.microsoft.com/office/drawing/2014/main" val="3785117228"/>
                    </a:ext>
                  </a:extLst>
                </a:gridCol>
                <a:gridCol w="3364869">
                  <a:extLst>
                    <a:ext uri="{9D8B030D-6E8A-4147-A177-3AD203B41FA5}">
                      <a16:colId xmlns:a16="http://schemas.microsoft.com/office/drawing/2014/main" val="607705267"/>
                    </a:ext>
                  </a:extLst>
                </a:gridCol>
              </a:tblGrid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Work Management Information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10/31/2026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104012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Identify a Preferred Vendors List for Grid Hardening/Modernization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2032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System Hardening/Modernization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3/31/2027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706322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Mapping and Coordination Study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9/30/2027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22957"/>
                  </a:ext>
                </a:extLst>
              </a:tr>
              <a:tr h="2540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System Software Purchase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9/30/2027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74688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Application of Enhanced Vegetation Management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887527"/>
                  </a:ext>
                </a:extLst>
              </a:tr>
              <a:tr h="2540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Bid for Certified Arborist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356330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Enhanced Vegetation Management Work Bidding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T&amp;D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25682"/>
                  </a:ext>
                </a:extLst>
              </a:tr>
              <a:tr h="2540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Landowner Support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4/1/2026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4/30/2028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MSMEC/T&amp;D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80062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Grid Modernization/Hardening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10/31/2028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521700"/>
                  </a:ext>
                </a:extLst>
              </a:tr>
              <a:tr h="2540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Order Distribution Materials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6/30/2028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59140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Hire New Employees and Order Ancillary Materials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11/1/2025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10/31/2028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MSMEC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185569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Application of Enhanced Vegetation Management Plan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9/30/2029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27098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Enhanced Vegetation Project Coordination and Management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MSMEC/T&amp;D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951043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Tree Marking and Field Coordination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 Subcontractor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908246"/>
                  </a:ext>
                </a:extLst>
              </a:tr>
              <a:tr h="2540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Perform Vegetation Clearing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9/30/2029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 Subcontractor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63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46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1EB26-9088-8896-D76F-3F25E8A1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4F42-2891-4D1D-2EE1-596834CB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09" y="-8138"/>
            <a:ext cx="11450982" cy="774316"/>
          </a:xfrm>
        </p:spPr>
        <p:txBody>
          <a:bodyPr>
            <a:noAutofit/>
          </a:bodyPr>
          <a:lstStyle/>
          <a:p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Project Schedule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CDF20-6C42-B686-4C2E-6EBF283F0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2017" y="3069850"/>
            <a:ext cx="8969474" cy="3201715"/>
          </a:xfrm>
          <a:effectLst>
            <a:softEdge rad="12700"/>
          </a:effectLst>
        </p:spPr>
        <p:txBody>
          <a:bodyPr>
            <a:normAutofit/>
          </a:bodyPr>
          <a:lstStyle/>
          <a:p>
            <a:endParaRPr lang="en-US" sz="2800" b="1" dirty="0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4B139-EFAA-FD9A-93C6-F9343FFCD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37924"/>
              </p:ext>
            </p:extLst>
          </p:nvPr>
        </p:nvGraphicFramePr>
        <p:xfrm>
          <a:off x="250521" y="766178"/>
          <a:ext cx="11570968" cy="58851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58">
                  <a:extLst>
                    <a:ext uri="{9D8B030D-6E8A-4147-A177-3AD203B41FA5}">
                      <a16:colId xmlns:a16="http://schemas.microsoft.com/office/drawing/2014/main" val="3989000814"/>
                    </a:ext>
                  </a:extLst>
                </a:gridCol>
                <a:gridCol w="4038457">
                  <a:extLst>
                    <a:ext uri="{9D8B030D-6E8A-4147-A177-3AD203B41FA5}">
                      <a16:colId xmlns:a16="http://schemas.microsoft.com/office/drawing/2014/main" val="572805582"/>
                    </a:ext>
                  </a:extLst>
                </a:gridCol>
                <a:gridCol w="1465699">
                  <a:extLst>
                    <a:ext uri="{9D8B030D-6E8A-4147-A177-3AD203B41FA5}">
                      <a16:colId xmlns:a16="http://schemas.microsoft.com/office/drawing/2014/main" val="1687556490"/>
                    </a:ext>
                  </a:extLst>
                </a:gridCol>
                <a:gridCol w="1628913">
                  <a:extLst>
                    <a:ext uri="{9D8B030D-6E8A-4147-A177-3AD203B41FA5}">
                      <a16:colId xmlns:a16="http://schemas.microsoft.com/office/drawing/2014/main" val="2133380259"/>
                    </a:ext>
                  </a:extLst>
                </a:gridCol>
                <a:gridCol w="3285741">
                  <a:extLst>
                    <a:ext uri="{9D8B030D-6E8A-4147-A177-3AD203B41FA5}">
                      <a16:colId xmlns:a16="http://schemas.microsoft.com/office/drawing/2014/main" val="140690626"/>
                    </a:ext>
                  </a:extLst>
                </a:gridCol>
              </a:tblGrid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Grid Modernization/Hardening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725299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 Coordination and Management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2/28/2029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38403"/>
                  </a:ext>
                </a:extLst>
              </a:tr>
              <a:tr h="55396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Coordination Study Recommendations Implementation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10/1/2027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993599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Work Management Implementation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12/1/2028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2/28/2029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540151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Automation Implementation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340360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Line Hardening Implementation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2/1/2028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MSMEC/T&amp;D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413674"/>
                  </a:ext>
                </a:extLst>
              </a:tr>
              <a:tr h="29982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93931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Mapping and Coordination Training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655942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Automation Training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77368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Work Management Information System Training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42245"/>
                  </a:ext>
                </a:extLst>
              </a:tr>
              <a:tr h="369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Accounting Support and Training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259796"/>
                  </a:ext>
                </a:extLst>
              </a:tr>
              <a:tr h="55396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Continuation of Enhanced Vegetation Management Plan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727211"/>
                  </a:ext>
                </a:extLst>
              </a:tr>
              <a:tr h="29982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Continuing Work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417351"/>
                  </a:ext>
                </a:extLst>
              </a:tr>
              <a:tr h="55396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Continuation of Grid Modernization/Hardening Plan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MSMEC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521168"/>
                  </a:ext>
                </a:extLst>
              </a:tr>
              <a:tr h="29982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Construction Standards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5/1/2029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7/31/2029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T&amp;D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95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0D912-0283-10DF-9F70-0A9DBD26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D05DB2-0203-9EF4-5B80-7C1D66FA3F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" y="309945"/>
            <a:ext cx="2740508" cy="3102654"/>
          </a:xfrm>
          <a:prstGeom prst="rect">
            <a:avLst/>
          </a:prstGeom>
          <a:effectLst>
            <a:glow>
              <a:schemeClr val="accent1"/>
            </a:glow>
            <a:softEdge rad="4064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4527B6B-DC98-F9E3-E9BF-D4E4E9B78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2017" y="3069850"/>
            <a:ext cx="8969474" cy="3201715"/>
          </a:xfrm>
          <a:effectLst>
            <a:softEdge rad="12700"/>
          </a:effectLst>
        </p:spPr>
        <p:txBody>
          <a:bodyPr>
            <a:normAutofit/>
          </a:bodyPr>
          <a:lstStyle/>
          <a:p>
            <a:endParaRPr lang="en-US" sz="2800" b="1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road with power lines and power poles&#10;&#10;Description automatically generated">
            <a:extLst>
              <a:ext uri="{FF2B5EF4-FFF2-40B4-BE49-F238E27FC236}">
                <a16:creationId xmlns:a16="http://schemas.microsoft.com/office/drawing/2014/main" id="{14155903-516E-0513-8D63-719AE0604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5347"/>
            <a:ext cx="12192000" cy="3102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6C630-112F-4047-98D5-AB0F1F0AD305}"/>
              </a:ext>
            </a:extLst>
          </p:cNvPr>
          <p:cNvSpPr txBox="1"/>
          <p:nvPr/>
        </p:nvSpPr>
        <p:spPr>
          <a:xfrm>
            <a:off x="3056352" y="551145"/>
            <a:ext cx="87651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Questions? Concerns? Suggestions? Comments?</a:t>
            </a:r>
          </a:p>
          <a:p>
            <a:endParaRPr lang="en-US" dirty="0"/>
          </a:p>
          <a:p>
            <a:r>
              <a:rPr lang="en-US" dirty="0"/>
              <a:t>All input collected will be documented and shared during monthly team project meetings to see how it could be incorporated into the project </a:t>
            </a:r>
          </a:p>
          <a:p>
            <a:endParaRPr lang="en-US" dirty="0"/>
          </a:p>
          <a:p>
            <a:r>
              <a:rPr lang="en-US" dirty="0"/>
              <a:t>Ongoing opportunities for providing input and getting project information and updates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Board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webpage in </a:t>
            </a:r>
            <a:r>
              <a:rPr lang="en-US" dirty="0">
                <a:hlinkClick r:id="rId7"/>
              </a:rPr>
              <a:t>https://morasanmiguel.coop</a:t>
            </a:r>
            <a:r>
              <a:rPr lang="en-US" dirty="0"/>
              <a:t>  (coming soon)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Jason Trujillo, </a:t>
            </a:r>
            <a:r>
              <a:rPr lang="en-US" dirty="0">
                <a:hlinkClick r:id="rId8"/>
              </a:rPr>
              <a:t>Jtrujillo@morasanmiguel.coop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1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49EA8-2A5A-3B22-6534-62CE7CD0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ECC78-41C4-97EE-5739-02D2C94AE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rgbClr val="221E1F"/>
                </a:solidFill>
                <a:latin typeface="Avenir Black"/>
                <a:ea typeface="+mn-ea"/>
                <a:cs typeface="+mn-cs"/>
              </a:rPr>
              <a:t>Three-Part Wildfire Damage Mitigation Project</a:t>
            </a:r>
            <a:br>
              <a:rPr lang="en-US" sz="40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696CB-11BF-C5B9-CCB3-162E0FA74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0" r="-2" b="12510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644BE2E-7FD4-B215-497B-3418AA454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834" y="3200761"/>
            <a:ext cx="6489453" cy="313965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en-US" sz="1800" b="0" i="0" u="none" strike="noStrike" baseline="0" dirty="0">
              <a:latin typeface="Avenir Black"/>
            </a:endParaRPr>
          </a:p>
          <a:p>
            <a:r>
              <a:rPr lang="en-US" sz="1800" b="0" i="0" u="none" strike="noStrike" baseline="0" dirty="0">
                <a:latin typeface="Avenir Black"/>
              </a:rPr>
              <a:t> </a:t>
            </a:r>
            <a:r>
              <a:rPr lang="en-US" b="0" i="0" u="none" strike="noStrike" baseline="0" dirty="0">
                <a:latin typeface="Avenir Black"/>
              </a:rPr>
              <a:t>Bipartisan Infrastructure Law, the U.S. Department of Energy’s</a:t>
            </a:r>
          </a:p>
          <a:p>
            <a:r>
              <a:rPr lang="en-US" b="1" i="0" u="none" strike="noStrike" baseline="0" dirty="0">
                <a:solidFill>
                  <a:srgbClr val="221E1F"/>
                </a:solidFill>
                <a:latin typeface="Avenir Black"/>
              </a:rPr>
              <a:t>GRID RESILIENCE AND INNOVATION PARTNERSHIPS PROGRAM </a:t>
            </a:r>
          </a:p>
          <a:p>
            <a:r>
              <a:rPr lang="en-US" b="1" i="0" u="none" strike="noStrike" baseline="0" dirty="0">
                <a:solidFill>
                  <a:srgbClr val="221E1F"/>
                </a:solidFill>
                <a:latin typeface="Avenir Black"/>
              </a:rPr>
              <a:t>(GRIP) Grant</a:t>
            </a:r>
          </a:p>
          <a:p>
            <a:r>
              <a:rPr lang="en-US" sz="1800" b="1" dirty="0">
                <a:solidFill>
                  <a:srgbClr val="221E1F"/>
                </a:solidFill>
                <a:latin typeface="Avenir Black"/>
              </a:rPr>
              <a:t>Award Notice October 17, 2023</a:t>
            </a: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Avenir Black"/>
              </a:rPr>
              <a:t>Award Accepted September 15, 2024</a:t>
            </a:r>
          </a:p>
          <a:p>
            <a:r>
              <a:rPr lang="en-US" sz="1800" b="1" dirty="0">
                <a:solidFill>
                  <a:srgbClr val="221E1F"/>
                </a:solidFill>
                <a:latin typeface="Avenir Black"/>
              </a:rPr>
              <a:t>Project Management Plan Approved December 17, 2024</a:t>
            </a:r>
            <a:endParaRPr lang="en-US" sz="1800" b="1" i="0" u="none" strike="noStrike" baseline="0" dirty="0">
              <a:solidFill>
                <a:srgbClr val="221E1F"/>
              </a:solidFill>
              <a:latin typeface="Avenir Black"/>
            </a:endParaRPr>
          </a:p>
          <a:p>
            <a:r>
              <a:rPr lang="en-US" sz="1800" b="1" i="0" u="none" strike="noStrike" baseline="0" dirty="0">
                <a:solidFill>
                  <a:srgbClr val="221E1F"/>
                </a:solidFill>
                <a:latin typeface="Avenir Black"/>
              </a:rPr>
              <a:t>Project Completion Deadline September 30, 2029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A road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022052AF-C004-5CC5-10F1-7F43D7DF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45" y="0"/>
            <a:ext cx="7572756" cy="27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2FD8A-4D3A-BDAD-89D6-97164374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4E471E4-BE7D-E3B5-BECF-625B5141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FEA34-03A6-8BC2-E0CD-22B1BAA4A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rgbClr val="221E1F"/>
                </a:solidFill>
                <a:latin typeface="Avenir Black"/>
                <a:ea typeface="+mn-ea"/>
                <a:cs typeface="+mn-cs"/>
              </a:rPr>
              <a:t>Project Team Members</a:t>
            </a:r>
            <a:br>
              <a:rPr lang="en-US" sz="40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57FA4-F8DE-260E-0160-3A0F9E97C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AEE25-9C8C-F68F-D036-43772806B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0" r="-2" b="12510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8641A8-BAD3-9E70-4A53-B8BC8703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834" y="3200761"/>
            <a:ext cx="6489453" cy="31396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i="0" u="none" strike="noStrike" baseline="0" dirty="0">
                <a:latin typeface="Avenir Black"/>
              </a:rPr>
              <a:t>Mora-San Miguel Electric Cooperative</a:t>
            </a:r>
          </a:p>
          <a:p>
            <a:r>
              <a:rPr lang="en-US" sz="2800" dirty="0">
                <a:latin typeface="Avenir Black"/>
              </a:rPr>
              <a:t>Transmission &amp; Distribution Services, LLC </a:t>
            </a:r>
          </a:p>
          <a:p>
            <a:r>
              <a:rPr lang="en-US" sz="2800" dirty="0">
                <a:latin typeface="Avenir Black"/>
              </a:rPr>
              <a:t>New Mexico Rural Electric Cooperatives</a:t>
            </a:r>
          </a:p>
          <a:p>
            <a:r>
              <a:rPr lang="en-US" sz="2800" b="0" i="0" u="none" strike="noStrike" baseline="0" dirty="0">
                <a:latin typeface="Avenir Black"/>
              </a:rPr>
              <a:t>Bolinger</a:t>
            </a:r>
            <a:r>
              <a:rPr lang="en-US" sz="2800" dirty="0">
                <a:latin typeface="Avenir Black"/>
              </a:rPr>
              <a:t>, Segers, Gilbert &amp; Moss</a:t>
            </a:r>
          </a:p>
          <a:p>
            <a:r>
              <a:rPr lang="en-US" sz="2800" b="0" i="0" u="none" strike="noStrike" baseline="0" dirty="0">
                <a:latin typeface="Avenir Black"/>
              </a:rPr>
              <a:t>Thomson Consulting Services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1C08E6-12E8-3909-6519-D1B2ADBAF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A road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9B8CBE42-D641-0776-D1B0-50B7F9D40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45" y="0"/>
            <a:ext cx="7572756" cy="27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4A322-2D6B-D436-81F2-01EF4B3F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6816D-6D14-66A7-6397-CD9437C5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141" y="236751"/>
            <a:ext cx="4593335" cy="8378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FOCUS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B91D5-45F9-B837-FCAE-ABDB59189A42}"/>
              </a:ext>
            </a:extLst>
          </p:cNvPr>
          <p:cNvSpPr txBox="1"/>
          <p:nvPr/>
        </p:nvSpPr>
        <p:spPr>
          <a:xfrm>
            <a:off x="384048" y="1755649"/>
            <a:ext cx="6416938" cy="4421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450"/>
              </a:spcBef>
              <a:tabLst>
                <a:tab pos="117475" algn="l"/>
                <a:tab pos="1009650" algn="l"/>
              </a:tabLst>
            </a:pPr>
            <a:r>
              <a:rPr lang="en-US" sz="2800" b="1" i="1" dirty="0">
                <a:effectLst/>
              </a:rPr>
              <a:t>Modernize</a:t>
            </a:r>
            <a:r>
              <a:rPr lang="en-US" sz="2800" dirty="0">
                <a:effectLst/>
              </a:rPr>
              <a:t> and </a:t>
            </a:r>
            <a:r>
              <a:rPr lang="en-US" sz="2800" b="1" i="1" dirty="0">
                <a:effectLst/>
              </a:rPr>
              <a:t>Strengthen</a:t>
            </a:r>
            <a:r>
              <a:rPr lang="en-US" sz="2800" dirty="0">
                <a:effectLst/>
              </a:rPr>
              <a:t> MSMEC’s grid by accelerating and expanding current work</a:t>
            </a:r>
            <a:r>
              <a:rPr lang="en-US" sz="1900" dirty="0">
                <a:effectLst/>
              </a:rPr>
              <a:t>*</a:t>
            </a:r>
            <a:endParaRPr lang="en-US" sz="1900" dirty="0"/>
          </a:p>
          <a:p>
            <a:pPr marL="5746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2400" dirty="0"/>
          </a:p>
          <a:p>
            <a:pPr marL="5746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2400" dirty="0"/>
              <a:t>Power line system </a:t>
            </a:r>
            <a:r>
              <a:rPr lang="en-US" sz="2400" dirty="0">
                <a:effectLst/>
              </a:rPr>
              <a:t>maintenance and upgrades </a:t>
            </a:r>
            <a:r>
              <a:rPr lang="en-US" sz="2400" dirty="0"/>
              <a:t>(</a:t>
            </a:r>
            <a:r>
              <a:rPr lang="en-US" sz="2400" dirty="0">
                <a:effectLst/>
              </a:rPr>
              <a:t>grid hardening)</a:t>
            </a:r>
          </a:p>
          <a:p>
            <a:pPr marL="5746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2400" dirty="0"/>
              <a:t>I</a:t>
            </a:r>
            <a:r>
              <a:rPr lang="en-US" sz="2400" dirty="0">
                <a:effectLst/>
              </a:rPr>
              <a:t>mplement new</a:t>
            </a:r>
            <a:r>
              <a:rPr lang="en-US" sz="2400" dirty="0"/>
              <a:t> technology (</a:t>
            </a:r>
            <a:r>
              <a:rPr lang="en-US" sz="2400" dirty="0">
                <a:effectLst/>
              </a:rPr>
              <a:t>grid modernization) </a:t>
            </a:r>
          </a:p>
          <a:p>
            <a:pPr marL="5746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2400" dirty="0">
                <a:effectLst/>
              </a:rPr>
              <a:t>Tree clearing in high priority areas beyond ROW </a:t>
            </a:r>
            <a:r>
              <a:rPr lang="en-US" sz="2400" dirty="0"/>
              <a:t>(enhanced </a:t>
            </a:r>
            <a:r>
              <a:rPr lang="en-US" sz="2400" dirty="0">
                <a:effectLst/>
              </a:rPr>
              <a:t>vegetation management) </a:t>
            </a:r>
          </a:p>
          <a:p>
            <a:pPr marL="346075" marR="0">
              <a:lnSpc>
                <a:spcPct val="90000"/>
              </a:lnSpc>
              <a:spcBef>
                <a:spcPts val="450"/>
              </a:spcBef>
              <a:tabLst>
                <a:tab pos="117475" algn="l"/>
                <a:tab pos="1009650" algn="l"/>
              </a:tabLst>
            </a:pPr>
            <a:endParaRPr lang="en-US" sz="1400" dirty="0">
              <a:effectLst/>
            </a:endParaRPr>
          </a:p>
          <a:p>
            <a:pPr marL="346075" marR="0">
              <a:lnSpc>
                <a:spcPct val="90000"/>
              </a:lnSpc>
              <a:spcBef>
                <a:spcPts val="450"/>
              </a:spcBef>
              <a:tabLst>
                <a:tab pos="117475" algn="l"/>
                <a:tab pos="1009650" algn="l"/>
              </a:tabLst>
            </a:pPr>
            <a:r>
              <a:rPr lang="en-US" sz="1400" dirty="0">
                <a:effectLst/>
              </a:rPr>
              <a:t>*does not include any work covered by FEMA</a:t>
            </a:r>
            <a:endParaRPr lang="en-US" sz="1200" dirty="0">
              <a:effectLst/>
            </a:endParaRPr>
          </a:p>
          <a:p>
            <a:pPr marL="1174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1900" b="1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41698-0D7F-7EBD-2E64-C9909C46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51"/>
          <a:stretch/>
        </p:blipFill>
        <p:spPr>
          <a:xfrm>
            <a:off x="6800986" y="781667"/>
            <a:ext cx="4747547" cy="53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902C0-9AD1-F292-CCDE-088F701C7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193F-ADF5-43DA-0488-5A6D08D5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" y="286958"/>
            <a:ext cx="6931152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Primary Goals and Expected Results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D070A-AFC9-4C25-29BF-1E7AA7768F1C}"/>
              </a:ext>
            </a:extLst>
          </p:cNvPr>
          <p:cNvSpPr txBox="1"/>
          <p:nvPr/>
        </p:nvSpPr>
        <p:spPr>
          <a:xfrm>
            <a:off x="164592" y="2233246"/>
            <a:ext cx="6253793" cy="4299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3100" dirty="0">
                <a:effectLst/>
              </a:rPr>
              <a:t>Decrease the number and duration of power outages</a:t>
            </a: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3100" dirty="0">
              <a:effectLst/>
            </a:endParaRP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3100" dirty="0">
                <a:effectLst/>
              </a:rPr>
              <a:t>Harden and modernize the grid to withstand and recover faster from wildfires and other climatic events</a:t>
            </a: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3100" dirty="0">
              <a:effectLst/>
            </a:endParaRP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3100" dirty="0">
                <a:effectLst/>
              </a:rPr>
              <a:t>Equip the grid to be able to adapt to increases in demand and local renewable energy </a:t>
            </a: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3100" dirty="0">
              <a:effectLst/>
            </a:endParaRP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3100" dirty="0">
                <a:effectLst/>
              </a:rPr>
              <a:t>Increase the value of MSMEC member owned facilities</a:t>
            </a: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3100" dirty="0">
              <a:effectLst/>
            </a:endParaRPr>
          </a:p>
          <a:p>
            <a:pPr marL="40322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r>
              <a:rPr lang="en-US" sz="3100" dirty="0">
                <a:effectLst/>
              </a:rPr>
              <a:t>Increase the number of quality jobs at MSMEC and in the community </a:t>
            </a:r>
          </a:p>
          <a:p>
            <a:pPr marL="1174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1600" b="1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6648A-CBA1-CD00-F6F7-E42A5C808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382"/>
          <a:stretch/>
        </p:blipFill>
        <p:spPr>
          <a:xfrm>
            <a:off x="6800986" y="713019"/>
            <a:ext cx="4747547" cy="54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9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722ED-62D6-144E-9B21-AFB5C10D2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782FDC-43A7-9DDC-183F-D2D7244C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74E15C-A44B-4325-B6B7-8D6E5F8FF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90ADE-2264-83AF-3C5A-C4F4E56F1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94" y="286958"/>
            <a:ext cx="6673049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Project Benefits 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66ACF-0983-21D0-3963-29AA0325F8D1}"/>
              </a:ext>
            </a:extLst>
          </p:cNvPr>
          <p:cNvSpPr txBox="1"/>
          <p:nvPr/>
        </p:nvSpPr>
        <p:spPr>
          <a:xfrm>
            <a:off x="164592" y="2233246"/>
            <a:ext cx="6253793" cy="429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7475" marR="0" indent="-2286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17475" algn="l"/>
                <a:tab pos="1009650" algn="l"/>
              </a:tabLst>
            </a:pPr>
            <a:endParaRPr lang="en-US" sz="1600" b="1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01F98-AFE7-C6E9-7489-F20C13041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382"/>
          <a:stretch/>
        </p:blipFill>
        <p:spPr>
          <a:xfrm>
            <a:off x="6800986" y="713019"/>
            <a:ext cx="4747547" cy="5460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6D20D7-EADF-3412-B2E8-FE19D17AFD6B}"/>
              </a:ext>
            </a:extLst>
          </p:cNvPr>
          <p:cNvSpPr txBox="1"/>
          <p:nvPr/>
        </p:nvSpPr>
        <p:spPr>
          <a:xfrm>
            <a:off x="290147" y="2374442"/>
            <a:ext cx="61282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INVESTMENTS</a:t>
            </a:r>
            <a:r>
              <a:rPr lang="en-US" dirty="0">
                <a:effectLst/>
              </a:rPr>
              <a:t> in the system that will not affect the operating budget 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b="1" dirty="0"/>
              <a:t>NEW EMPLOYEES </a:t>
            </a:r>
            <a:r>
              <a:rPr lang="en-US" dirty="0"/>
              <a:t>for the Project includes adding a complete maintenance crew and support staff 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EMPLOYEE TRAINING </a:t>
            </a:r>
            <a:r>
              <a:rPr lang="en-US" dirty="0">
                <a:effectLst/>
              </a:rPr>
              <a:t>on operation and ongoing maintenance for mapping, work management, accounting, distribution automation and more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b="1" dirty="0"/>
              <a:t>DOCUMENTED PLANS </a:t>
            </a:r>
            <a:r>
              <a:rPr lang="en-US" dirty="0"/>
              <a:t>for construction standards, vegetation management and grid hardening/</a:t>
            </a:r>
            <a:r>
              <a:rPr lang="en-US" dirty="0" err="1"/>
              <a:t>moderdization</a:t>
            </a:r>
            <a:endParaRPr lang="en-US" dirty="0"/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b="1" dirty="0"/>
              <a:t>ACCELERATE WORK </a:t>
            </a:r>
            <a:r>
              <a:rPr lang="en-US" dirty="0"/>
              <a:t>to meet project deadlines using contractors help where and when needed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905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B51DBC-A073-5353-2829-426057AB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DF769-7086-AA9C-3FF2-A94C616AE977}"/>
              </a:ext>
            </a:extLst>
          </p:cNvPr>
          <p:cNvSpPr/>
          <p:nvPr/>
        </p:nvSpPr>
        <p:spPr>
          <a:xfrm>
            <a:off x="-1" y="2203811"/>
            <a:ext cx="12192000" cy="465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9B8AE-2ACB-3B9E-0EB5-EE043F52F0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" y="227286"/>
            <a:ext cx="1355878" cy="1535051"/>
          </a:xfrm>
          <a:prstGeom prst="rect">
            <a:avLst/>
          </a:prstGeom>
          <a:effectLst>
            <a:glow>
              <a:schemeClr val="accent1"/>
            </a:glow>
            <a:softEdge rad="406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6DA1B-1173-0F57-29E7-EA848AD47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45" y="291157"/>
            <a:ext cx="11963110" cy="85194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Project Phases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6B21B-9FFC-6D53-C56A-C4C246B6C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787910"/>
            <a:ext cx="10505975" cy="2483655"/>
          </a:xfrm>
          <a:effectLst>
            <a:softEdge rad="12700"/>
          </a:effectLst>
        </p:spPr>
        <p:txBody>
          <a:bodyPr numCol="2">
            <a:normAutofit/>
          </a:bodyPr>
          <a:lstStyle/>
          <a:p>
            <a:pPr algn="l"/>
            <a:endParaRPr lang="en-US" sz="2800" dirty="0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08957-DA77-FDFB-1158-10AEF6EF022B}"/>
              </a:ext>
            </a:extLst>
          </p:cNvPr>
          <p:cNvSpPr txBox="1"/>
          <p:nvPr/>
        </p:nvSpPr>
        <p:spPr>
          <a:xfrm>
            <a:off x="0" y="112808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Project timeline is December 2024-December 2029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7FD8F-CC11-C2C7-A51E-1E09B455563A}"/>
              </a:ext>
            </a:extLst>
          </p:cNvPr>
          <p:cNvSpPr txBox="1"/>
          <p:nvPr/>
        </p:nvSpPr>
        <p:spPr>
          <a:xfrm>
            <a:off x="402871" y="2411719"/>
            <a:ext cx="5407994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2965" marR="0" indent="-445135">
              <a:spcBef>
                <a:spcPts val="450"/>
              </a:spcBef>
              <a:tabLst>
                <a:tab pos="862965" algn="l"/>
                <a:tab pos="1009650" algn="l"/>
              </a:tabLst>
            </a:pPr>
            <a:r>
              <a:rPr lang="en-U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1 Design Permitting and Siting </a:t>
            </a:r>
          </a:p>
          <a:p>
            <a:pPr marL="800100" lvl="1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Distribution system unmanned system assessment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Field system inventory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Distribution modeling and mapping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Vegetation management plan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Coordination study and implementation plan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B86B2-BF1E-552B-A716-A136B150BF92}"/>
              </a:ext>
            </a:extLst>
          </p:cNvPr>
          <p:cNvSpPr txBox="1"/>
          <p:nvPr/>
        </p:nvSpPr>
        <p:spPr>
          <a:xfrm>
            <a:off x="6139514" y="2372638"/>
            <a:ext cx="630646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450"/>
              </a:spcBef>
              <a:tabLst>
                <a:tab pos="862965" algn="l"/>
                <a:tab pos="1009650" algn="l"/>
              </a:tabLst>
            </a:pPr>
            <a:r>
              <a:rPr lang="en-US" sz="1400" b="1" dirty="0">
                <a:latin typeface="Arial" panose="020B0604020202020204" pitchFamily="34" charset="0"/>
                <a:ea typeface="Arial" panose="020B0604020202020204" pitchFamily="34" charset="0"/>
              </a:rPr>
              <a:t>Phase 2 Procurement and Acquisition of Materials and Services</a:t>
            </a:r>
          </a:p>
          <a:p>
            <a:pPr marL="342900" marR="0" lvl="0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Bidding, purchasing and acquisition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lphaL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 software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lphaL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Certified arborist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lphaL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Tree clearing work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lphaL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Landowner support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lphaL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Distribution materials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50"/>
              </a:spcBef>
              <a:buFont typeface="+mj-lt"/>
              <a:buAutoNum type="alphaLcPeriod"/>
              <a:tabLst>
                <a:tab pos="862965" algn="l"/>
                <a:tab pos="1009650" algn="l"/>
              </a:tabLst>
            </a:pPr>
            <a:r>
              <a:rPr lang="en-US" sz="1400" dirty="0">
                <a:latin typeface="Arial" panose="020B0604020202020204" pitchFamily="34" charset="0"/>
              </a:rPr>
              <a:t>Hiring employees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96FCC-4F80-8CC5-4FE4-A5C6195F0B4E}"/>
              </a:ext>
            </a:extLst>
          </p:cNvPr>
          <p:cNvSpPr txBox="1"/>
          <p:nvPr/>
        </p:nvSpPr>
        <p:spPr>
          <a:xfrm>
            <a:off x="831566" y="4962831"/>
            <a:ext cx="4960743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450"/>
              </a:spcBef>
              <a:tabLst>
                <a:tab pos="862965" algn="l"/>
                <a:tab pos="1009650" algn="l"/>
              </a:tabLst>
            </a:pPr>
            <a:r>
              <a:rPr lang="en-U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3: Construction and Deployment</a:t>
            </a:r>
          </a:p>
          <a:p>
            <a:pPr marL="342900" marR="0" lvl="0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Tree marking and vegetation management implementation  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Distribution hardening/modernization implementation  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35C70-D66E-04D0-B15E-49DAEB564E10}"/>
              </a:ext>
            </a:extLst>
          </p:cNvPr>
          <p:cNvSpPr txBox="1"/>
          <p:nvPr/>
        </p:nvSpPr>
        <p:spPr>
          <a:xfrm>
            <a:off x="6139515" y="4962831"/>
            <a:ext cx="5002476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450"/>
              </a:spcBef>
              <a:tabLst>
                <a:tab pos="862965" algn="l"/>
                <a:tab pos="1009650" algn="l"/>
              </a:tabLst>
            </a:pPr>
            <a:r>
              <a:rPr lang="en-U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Phase 4: Testing and Commissioning</a:t>
            </a:r>
          </a:p>
          <a:p>
            <a:pPr marL="342900" marR="0" lvl="0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Train employees in all areas to maintain vegetation management and grid hardening/modernization plans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450"/>
              </a:spcBef>
              <a:buFont typeface="+mj-lt"/>
              <a:buAutoNum type="arabicPeriod"/>
              <a:tabLst>
                <a:tab pos="862965" algn="l"/>
                <a:tab pos="1009650" algn="l"/>
              </a:tabLst>
            </a:pPr>
            <a:r>
              <a:rPr lang="en-US" sz="14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Continuation of vegetation and grid hardening/modernization implementation</a:t>
            </a:r>
            <a:endParaRPr lang="en-U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0EC41D-D4C6-EFD3-3375-04011F962A44}"/>
              </a:ext>
            </a:extLst>
          </p:cNvPr>
          <p:cNvCxnSpPr/>
          <p:nvPr/>
        </p:nvCxnSpPr>
        <p:spPr>
          <a:xfrm>
            <a:off x="0" y="4699818"/>
            <a:ext cx="12192000" cy="0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F92BA0-CEF9-E4C5-D5F0-922E1916BF47}"/>
              </a:ext>
            </a:extLst>
          </p:cNvPr>
          <p:cNvCxnSpPr/>
          <p:nvPr/>
        </p:nvCxnSpPr>
        <p:spPr>
          <a:xfrm>
            <a:off x="0" y="2203811"/>
            <a:ext cx="12192000" cy="0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BE23E9-C59F-C3DC-DCE8-5F6D07F4D546}"/>
              </a:ext>
            </a:extLst>
          </p:cNvPr>
          <p:cNvCxnSpPr>
            <a:cxnSpLocks/>
          </p:cNvCxnSpPr>
          <p:nvPr/>
        </p:nvCxnSpPr>
        <p:spPr>
          <a:xfrm>
            <a:off x="5810865" y="2203811"/>
            <a:ext cx="0" cy="4654189"/>
          </a:xfrm>
          <a:prstGeom prst="line">
            <a:avLst/>
          </a:prstGeom>
          <a:ln w="317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07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DC2B-5AA1-E86C-F2F3-5CC816E7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9939-234C-22E1-E295-8A090F4E3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33" y="160460"/>
            <a:ext cx="11780531" cy="851949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Team Members and Roles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C0929-B26B-FC3D-1883-C8C1F9564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1758462"/>
            <a:ext cx="11089971" cy="4513103"/>
          </a:xfrm>
          <a:effectLst>
            <a:softEdge rad="12700"/>
          </a:effectLst>
        </p:spPr>
        <p:txBody>
          <a:bodyPr>
            <a:normAutofit/>
          </a:bodyPr>
          <a:lstStyle/>
          <a:p>
            <a:endParaRPr lang="en-US" sz="2800" b="1" dirty="0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466597-9A1C-6A7E-5CEA-337108F49410}"/>
              </a:ext>
            </a:extLst>
          </p:cNvPr>
          <p:cNvGraphicFramePr>
            <a:graphicFrameLocks noGrp="1"/>
          </p:cNvGraphicFramePr>
          <p:nvPr/>
        </p:nvGraphicFramePr>
        <p:xfrm>
          <a:off x="205734" y="1144223"/>
          <a:ext cx="11780532" cy="5127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0266">
                  <a:extLst>
                    <a:ext uri="{9D8B030D-6E8A-4147-A177-3AD203B41FA5}">
                      <a16:colId xmlns:a16="http://schemas.microsoft.com/office/drawing/2014/main" val="3301701380"/>
                    </a:ext>
                  </a:extLst>
                </a:gridCol>
                <a:gridCol w="5890266">
                  <a:extLst>
                    <a:ext uri="{9D8B030D-6E8A-4147-A177-3AD203B41FA5}">
                      <a16:colId xmlns:a16="http://schemas.microsoft.com/office/drawing/2014/main" val="3136644497"/>
                    </a:ext>
                  </a:extLst>
                </a:gridCol>
              </a:tblGrid>
              <a:tr h="376010">
                <a:tc gridSpan="2">
                  <a:txBody>
                    <a:bodyPr/>
                    <a:lstStyle/>
                    <a:p>
                      <a:pPr marL="117475" marR="0" indent="0" algn="ctr">
                        <a:spcBef>
                          <a:spcPts val="760"/>
                        </a:spcBef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Planned Activities by SOPO Task/Subtask Number(s)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54957"/>
                  </a:ext>
                </a:extLst>
              </a:tr>
              <a:tr h="376010">
                <a:tc gridSpan="2">
                  <a:txBody>
                    <a:bodyPr/>
                    <a:lstStyle/>
                    <a:p>
                      <a:pPr marL="117475" marR="0" indent="0" algn="ctr">
                        <a:spcBef>
                          <a:spcPts val="760"/>
                        </a:spcBef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Organization Name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Mora-San Miguel Electric Cooperative, Inc. (MSMEC)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760"/>
                        </a:spcBef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76331"/>
                  </a:ext>
                </a:extLst>
              </a:tr>
              <a:tr h="4375322">
                <a:tc>
                  <a:txBody>
                    <a:bodyPr/>
                    <a:lstStyle/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1.0 - Project Management, Planning, and Community Benefits: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Project Management Plan (1.1); Community Benefits Plan (1.2); NEPA Compliance (1.3) Regulatory Approvals (1.4)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 – System Assessment: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Assist and collaborate with T&amp;D field personnel with the assessment of the electric distribution vegetation conditions (2.1) and collaborate and/or assist T&amp;D with the Field System Inventory (2.2). 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3.0 – Mapping &amp; Coordination Study: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Collaborate with T&amp;D field personnel on the development of System Model (3.1) and the subsequent Coordination Study (3.2).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4.0 – Enhanced Vegetation Management: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Collaborate with certified arborist and project team staff to identify the best approach for vegetation management (4.1).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5.0 – Grid Modernization/Hardening: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Collaborate with T&amp;D on the: Distribution Line Hardening Design (5.1); Distribution Automation Implementation determination (5.2); Work Management Information System (5.3); Identify a Preferred Vendors List for Grid Hardening/Modernization (5.4); Distribution System Hardening/Modernization Plan (5.5).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6.0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apping and Coordination Study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System Software Purchase (6.1).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7.0 – Application of Enhanced Vegetation Management: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Collaborate with and/or assist T&amp;D in the process to Bid for Certified Arborist (7.1); Enhanced Vegetation Management Work Bidding (7.2); Landowner Support (7.3). </a:t>
                      </a:r>
                    </a:p>
                  </a:txBody>
                  <a:tcPr marL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8.0 – Grid Modernization/Hardening: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Order Distribution Materials (8.1); Hire new employees and order ancillary materials.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(8.2).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 – Application of Enhanced Vegetation Management Plan: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Collaborate with the project team on the Enhanced Vegetation Project Coordination and Management (9.1); Field Coordination; (9.2).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10.0 – Grid Modernization/Hardening: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Coordinate with project team (10.1); Completion of construction field work (10.2); Work Management Implementation. (10.4); Distribution Automation Implementation. (10.5); </a:t>
                      </a:r>
                    </a:p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Distribution Line Hardening Implementation. (10.6).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11.0 – Training: 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Participate in Mapping and Coordination Training (11.1); Participate in Distribution Automation Training (11.2); Participate in Work Management Information System Training (11.3)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12.0 - Continuation of Enhanced Vegetation Management Plan:  Continuing Work Plan (12.1)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13.0 - Continuation of Grid Modernization/Hardening Plan: 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Ensure continuation of the Grid Hardening/Modernization plan and scheduled patrol, pole inspection, and maintenance.</a:t>
                      </a:r>
                    </a:p>
                    <a:p>
                      <a:pPr marL="288925" marR="0" indent="-171450" algn="l">
                        <a:spcBef>
                          <a:spcPts val="76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Subtask 13.1- Construction Standards: Use and continually update as needed.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9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8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E900B-6B0D-98AD-415A-8408D278A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7D6-359B-0A1C-D188-4442553A2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66" y="160460"/>
            <a:ext cx="11819468" cy="669273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Team Members and Roles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(continued)</a:t>
            </a:r>
            <a:endParaRPr lang="en-US" sz="1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310B2-EFF5-223F-A7EE-6F9B0EC4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1758462"/>
            <a:ext cx="11089971" cy="4513103"/>
          </a:xfrm>
          <a:effectLst>
            <a:softEdge rad="12700"/>
          </a:effectLst>
        </p:spPr>
        <p:txBody>
          <a:bodyPr>
            <a:normAutofit/>
          </a:bodyPr>
          <a:lstStyle/>
          <a:p>
            <a:endParaRPr lang="en-US" sz="2800" b="1" dirty="0"/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35CD0C-C605-F599-177B-69165537AEDD}"/>
              </a:ext>
            </a:extLst>
          </p:cNvPr>
          <p:cNvGraphicFramePr>
            <a:graphicFrameLocks noGrp="1"/>
          </p:cNvGraphicFramePr>
          <p:nvPr/>
        </p:nvGraphicFramePr>
        <p:xfrm>
          <a:off x="186266" y="732937"/>
          <a:ext cx="11819468" cy="59075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09734">
                  <a:extLst>
                    <a:ext uri="{9D8B030D-6E8A-4147-A177-3AD203B41FA5}">
                      <a16:colId xmlns:a16="http://schemas.microsoft.com/office/drawing/2014/main" val="2495319709"/>
                    </a:ext>
                  </a:extLst>
                </a:gridCol>
                <a:gridCol w="5909734">
                  <a:extLst>
                    <a:ext uri="{9D8B030D-6E8A-4147-A177-3AD203B41FA5}">
                      <a16:colId xmlns:a16="http://schemas.microsoft.com/office/drawing/2014/main" val="689699686"/>
                    </a:ext>
                  </a:extLst>
                </a:gridCol>
              </a:tblGrid>
              <a:tr h="265784"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Organization Name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New Mexico Rural Electric Cooperatives (NMREC)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/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306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1.0- Project Management, Planning, and Community Benefits: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Will assist the recipient in managing and directing the project in accordance with the accepted PMP (1.1);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Will assist the recipient with the coordination of activities to effectively implement the CBP goals (1.2)</a:t>
                      </a:r>
                    </a:p>
                  </a:txBody>
                  <a:tcPr marL="0" marR="0" marT="91440" marB="9144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9144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15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Organization Name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Thompson Consulting Services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9144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326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1.0-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 Management, Planning, and Community Benefits: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Will compile and submit reporting required by DOE to include Davis Bacon and Related Acts.</a:t>
                      </a:r>
                    </a:p>
                  </a:txBody>
                  <a:tcPr marL="0" marR="0" marT="91440" marB="9144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91400"/>
                  </a:ext>
                </a:extLst>
              </a:tr>
              <a:tr h="256358"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Organization Name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Transmission &amp; Distribution Services, LLC (T&amp;D)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/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93500"/>
                  </a:ext>
                </a:extLst>
              </a:tr>
              <a:tr h="3226227">
                <a:tc>
                  <a:txBody>
                    <a:bodyPr/>
                    <a:lstStyle/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 – System Assessment: Unmanned Aerial System Assessment (2.1)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perform an assessment of the electric distribution vegetation conditions utilizing LiDAR and aerial imagery;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Field System Inventory (2.2).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3.0 – Mapping &amp; Coordination Study: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System Model (3.1), Coordination Study (3.2).</a:t>
                      </a: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4.0 – Enhanced Vegetation Management: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Enhanced Vegetation Management Plan (4.1).</a:t>
                      </a: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5.0 – Grid Modernization/Hardening: Distribution Line Hardening Design (5.1); Distribution Automation Implementation determination (5.2); Work Management Information System (5.3);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 Preferred Vendors List for Grid Hardening/Modernization (5.4); Distribution System Hardening/Modernization Plan (5.5).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7.0 – Application of Enhanced Vegetation Management: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Bid for Certified Arborist (7.1); Enhanced Vegetation Management Work Bidding (7.2); Landowner Support (7.3). </a:t>
                      </a:r>
                    </a:p>
                  </a:txBody>
                  <a:tcPr marL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8.0 – Grid Modernization/Hardening: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Order Distribution Materials determined by coordination study (8.1); Hire new employees and order ancillary materials (8.2).</a:t>
                      </a: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 – Application of Enhanced Vegetation Management Plan: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Enhanced Vegetation Project Coordination and Management (9.1); Field Coordination (9.2).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 – Grid Modernization/Hardening: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Coordination and Management. (10.1); Completion of construction field work (10.2); Work Management Implementation. (10.4); Distribution Automation Implementation. (10.5); Distribution Line Hardening Implementation. (10.6).</a:t>
                      </a:r>
                    </a:p>
                    <a:p>
                      <a:pPr marL="288925" marR="0" indent="-1714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 – Training: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Mapping and Coordination Training (11.1); Distribution Automation Training (11.2);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Subtask 11.3: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 Management Information System Training (11.3).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8925" marR="0" indent="-171450" algn="l">
                        <a:spcBef>
                          <a:spcPts val="765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T="9144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701225"/>
                  </a:ext>
                </a:extLst>
              </a:tr>
              <a:tr h="270323"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Organization Name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Bolinger Segars Gilbert and Moss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/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294629"/>
                  </a:ext>
                </a:extLst>
              </a:tr>
              <a:tr h="593899">
                <a:tc gridSpan="2">
                  <a:txBody>
                    <a:bodyPr/>
                    <a:lstStyle/>
                    <a:p>
                      <a:pPr marL="288925" marR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Subtask 11.4 - Accounting Support and Training: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training and accounting support to ensure accounting compliance onsite and virtual (11.4)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95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4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1821</Words>
  <Application>Microsoft Office PowerPoint</Application>
  <PresentationFormat>Widescreen</PresentationFormat>
  <Paragraphs>351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Black</vt:lpstr>
      <vt:lpstr>Calibri</vt:lpstr>
      <vt:lpstr>Calibri Light</vt:lpstr>
      <vt:lpstr>Office Theme</vt:lpstr>
      <vt:lpstr>PowerPoint Presentation</vt:lpstr>
      <vt:lpstr> Three-Part Wildfire Damage Mitigation Project </vt:lpstr>
      <vt:lpstr> Project Team Members </vt:lpstr>
      <vt:lpstr> PROJECT FOCUS</vt:lpstr>
      <vt:lpstr>Primary Goals and Expected Results</vt:lpstr>
      <vt:lpstr>Project Benefits </vt:lpstr>
      <vt:lpstr>Project Phases</vt:lpstr>
      <vt:lpstr> Team Members and Roles</vt:lpstr>
      <vt:lpstr> Team Members and Roles (continued)</vt:lpstr>
      <vt:lpstr>Project Schedule</vt:lpstr>
      <vt:lpstr>Project Schedule</vt:lpstr>
      <vt:lpstr>Project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Three-Part Wildfire Damage Mitigation Project Mora-San Miguel Electric Cooperative, Inc. - Prime Recipient</dc:title>
  <dc:creator>Carmen Campbell</dc:creator>
  <cp:lastModifiedBy>Carmen Campbell</cp:lastModifiedBy>
  <cp:revision>18</cp:revision>
  <cp:lastPrinted>2024-12-18T22:39:28Z</cp:lastPrinted>
  <dcterms:created xsi:type="dcterms:W3CDTF">2023-04-04T18:06:54Z</dcterms:created>
  <dcterms:modified xsi:type="dcterms:W3CDTF">2024-12-19T03:59:38Z</dcterms:modified>
</cp:coreProperties>
</file>